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0" r:id="rId3"/>
    <p:sldId id="311" r:id="rId4"/>
    <p:sldId id="312" r:id="rId5"/>
    <p:sldId id="289" r:id="rId6"/>
    <p:sldId id="270" r:id="rId7"/>
    <p:sldId id="302" r:id="rId8"/>
    <p:sldId id="258" r:id="rId9"/>
    <p:sldId id="291" r:id="rId10"/>
    <p:sldId id="261" r:id="rId11"/>
    <p:sldId id="264" r:id="rId12"/>
    <p:sldId id="292" r:id="rId13"/>
    <p:sldId id="265" r:id="rId14"/>
    <p:sldId id="263" r:id="rId15"/>
    <p:sldId id="257" r:id="rId16"/>
    <p:sldId id="266" r:id="rId17"/>
    <p:sldId id="290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5" r:id="rId28"/>
    <p:sldId id="267" r:id="rId29"/>
    <p:sldId id="304" r:id="rId30"/>
    <p:sldId id="306" r:id="rId31"/>
    <p:sldId id="307" r:id="rId32"/>
    <p:sldId id="308" r:id="rId33"/>
    <p:sldId id="30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9E"/>
    <a:srgbClr val="CC9900"/>
    <a:srgbClr val="990033"/>
    <a:srgbClr val="0000CC"/>
    <a:srgbClr val="FF0000"/>
    <a:srgbClr val="6699FF"/>
    <a:srgbClr val="0066FF"/>
    <a:srgbClr val="EFD2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977CD9-43CA-4996-9B2C-9994E7284BA2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F2B7B40-2AB1-4618-9F40-C62940FE0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5EBB-5D4F-42F7-B701-9ED097FC2C42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BAC6-FD35-4737-BBA2-3D4EC76EB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2CEF-F799-44BE-98F2-B2168D93D3A0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D421-1AB6-4A17-84AD-1B941D0F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9FE5-C5E7-40D9-9BCE-2F63E70221EA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7E0B6-B209-45E7-BABD-55D38002D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6F23D-37B8-43D8-965C-E8BFE6C2329E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5308-F5AE-48D2-9119-54D2F2E3F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F8252-575E-4409-82BC-2422D1F85CF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840C-E0A8-4639-AC52-04B748D4D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4C89-9BFA-49DA-8794-F354792D7F2C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C40C-D18E-475E-ACE5-0E3C25DD4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7084-3D60-4127-BFAA-BDA7173C38A2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2926-75EE-4ED5-BB6D-3EFEB2F2E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7FB70-BB6A-4E55-AC7C-D8CF127281E9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39E6-FD1A-4259-AA4C-371F7FC5A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182C-C168-4DD7-BD01-E2AE1555EE34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4E63-9D80-4EF8-AC12-FC93AC54F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34076-1A3D-463E-879C-72FBD63381C9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7AB9-6FF4-40B2-8D15-B21F8E7FB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A9C6-8109-45AE-907F-E2B34BDE2060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DB5F-0EF2-4F55-A160-D01C013F3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chemeClr val="bg1"/>
            </a:gs>
            <a:gs pos="100000">
              <a:srgbClr val="66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6BEEB-DA72-4720-93AC-277D64BD822F}" type="datetimeFigureOut">
              <a:rPr lang="ru-RU"/>
              <a:pPr>
                <a:defRPr/>
              </a:pPr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B436AF-3A30-421F-88F0-428B8487F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z1.foto.rambler.ru/public/igorrr-64/1/171/1-webbig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3;&#1077;&#1085;&#1072;\Desktop\22%20&#1080;&#1102;&#1085;&#1103;\01_svyashchennaya_voyna.mp3" TargetMode="External"/><Relationship Id="rId5" Type="http://schemas.openxmlformats.org/officeDocument/2006/relationships/image" Target="../media/image5.png"/><Relationship Id="rId4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90.beon.ru/58/50/815058/54/22794254/nadya_bogdanova.jpe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90.beon.ru/58/50/815058/54/22794254/nadya_bogdanova.jpe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3;&#1077;&#1085;&#1072;\Desktop\22%20&#1080;&#1102;&#1085;&#1103;\metronom2.mp3" TargetMode="Externa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3;&#1077;&#1085;&#1072;\Desktop\22%20&#1080;&#1102;&#1085;&#1103;\&#1051;&#1077;&#1074;%20&#1051;&#1077;&#1097;&#1077;&#1085;&#1082;&#1086;%20-%20&#1044;&#1077;&#1085;&#1100;%20&#1055;&#1086;&#1073;&#1077;&#1076;&#1099;.mp3" TargetMode="Externa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slide" Target="slide22.xml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slide" Target="slide2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hyperlink" Target="http://i90.beon.ru/58/50/815058/54/22794254/nadya_bogdanova.jpeg" TargetMode="Externa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2003-05.photosight.ru/06/20362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857250" y="23574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– герои Великой Отечественной войны</a:t>
            </a:r>
          </a:p>
        </p:txBody>
      </p:sp>
      <p:pic>
        <p:nvPicPr>
          <p:cNvPr id="2052" name="Рисунок 3" descr="11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4071938"/>
            <a:ext cx="3714750" cy="24526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Рисунок 5" descr="12230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572125" y="138113"/>
            <a:ext cx="2928938" cy="21050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5-конечная звезда 7"/>
          <p:cNvSpPr/>
          <p:nvPr/>
        </p:nvSpPr>
        <p:spPr>
          <a:xfrm>
            <a:off x="1142976" y="285728"/>
            <a:ext cx="1928826" cy="1928826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0" name="Picture 2" descr="Картинка 1 из 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149725"/>
            <a:ext cx="407511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868363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Зина Портнова</a:t>
            </a:r>
          </a:p>
        </p:txBody>
      </p:sp>
      <p:pic>
        <p:nvPicPr>
          <p:cNvPr id="4099" name="Picture 4" descr="012"/>
          <p:cNvPicPr>
            <a:picLocks noChangeAspect="1" noChangeArrowheads="1"/>
          </p:cNvPicPr>
          <p:nvPr/>
        </p:nvPicPr>
        <p:blipFill>
          <a:blip r:embed="rId2" cstate="print"/>
          <a:srcRect t="10585" b="1027"/>
          <a:stretch>
            <a:fillRect/>
          </a:stretch>
        </p:blipFill>
        <p:spPr bwMode="auto">
          <a:xfrm>
            <a:off x="0" y="476250"/>
            <a:ext cx="2647950" cy="2881313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806700" y="549275"/>
            <a:ext cx="63373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  <a:r>
              <a:rPr lang="ru-RU">
                <a:latin typeface="Calibri" pitchFamily="34" charset="0"/>
              </a:rPr>
              <a:t>Война застала ленинградскую пионерку Зину Портнову в деревне Зуя, куда она приехала на каникулы, - это неподалеку от станции Оболь Витебской области. В Оболи была создана подпольная комсомольско-молодежная организация "Юные мстители", и Зину избрали членом ее комитета. Она участвовала в дерзких операциях против врага, в диверсиях, распространяла листовки, по заданию партизанского отряда вела разведку.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850" y="3357563"/>
            <a:ext cx="86391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 </a:t>
            </a:r>
            <a:r>
              <a:rPr lang="ru-RU">
                <a:latin typeface="Calibri" pitchFamily="34" charset="0"/>
              </a:rPr>
              <a:t>...Стоял декабрь 1943 года. Зина возвращалась с задания. В деревне Мостище ее выдал предатель. Фашисты схватили юную партизанку, пытали. Ответом врагу было молчание Зины, ее презрение и ненависть, решимость бороться до конца. Во время одного из допросов, выбрав момент, Зина схватила со стола пистолет и в упор выстрела в гестаповца.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Вбежавший на выстрел офицер был также убит наповал. Зина пыталась бежать, но фашисты настигли ее...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Отважная юная пионерка была зверски замучена, но до последней минуты оставалась стойкой, мужественной, несгибаемой. И Родина посмертно отметила ее подвиг высшим своим званием - званием Героя Советского Союза.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20725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Леня Голиков</a:t>
            </a:r>
          </a:p>
        </p:txBody>
      </p:sp>
      <p:pic>
        <p:nvPicPr>
          <p:cNvPr id="23555" name="Picture 5" descr="009"/>
          <p:cNvPicPr>
            <a:picLocks noChangeAspect="1" noChangeArrowheads="1"/>
          </p:cNvPicPr>
          <p:nvPr/>
        </p:nvPicPr>
        <p:blipFill>
          <a:blip r:embed="rId2" cstate="print"/>
          <a:srcRect t="9399" r="1079" b="2238"/>
          <a:stretch>
            <a:fillRect/>
          </a:stretch>
        </p:blipFill>
        <p:spPr bwMode="auto">
          <a:xfrm>
            <a:off x="179388" y="476250"/>
            <a:ext cx="29876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132138" y="620713"/>
            <a:ext cx="622776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Рос в деревне Лукино, на берегу реки Поло, что впадает в легендарное Ильмень-озеро. Когда его родное село захватил враг, мальчик ушел к партизанам.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Не раз он ходил в разведку, приносил важные сведения в партизанский отряд. И летели под откос вражеские поезда, машины, рушились мосты, горели вражеские склады...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Был в его жизни бой, который Леня вел один на один с фашистским генералом. Граната, брошенная мальчиком, подбила машину.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716338"/>
            <a:ext cx="91440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Из нее выбрался гитлеровец с портфелем в руках и, отстреливаясь, бросился бежать. Леня - за ним. Почти километр преследовал он врага и, наконец, убил его. В портфеле оказались очень важные документы. Штаб партизан немедленно переправил их самолетом в Москву.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Немало было еще боев в его недолгой жизни! И ни разу не дрогнул юный герой, сражавшийся плечом к плечу со взрослыми. Он погиб под селом Острая Лука зимой 1943 года, когда особенно лютовал враг, почувствовав, что горит под ногами у него земля, что не будет ему пощады...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2 апреля 1944 года был опубликован указ Президиума Верховного Совета СССР о присвоении пионеру-партизану Лене Голикову звания Героя Советского Союза.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Памятник партизану пионеру-герою Лене Голикову перед зданием администрации Новгородской области. Великий Новгород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428625"/>
            <a:ext cx="3009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6"/>
          <p:cNvSpPr>
            <a:spLocks noChangeArrowheads="1"/>
          </p:cNvSpPr>
          <p:nvPr/>
        </p:nvSpPr>
        <p:spPr bwMode="auto">
          <a:xfrm>
            <a:off x="2143125" y="52149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Памятник партизану пионеру-герою Лене Голикову перед зданием администрации Новгородской области. Великий Новгород.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63713" y="-171450"/>
            <a:ext cx="5688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Валя Котик</a:t>
            </a:r>
          </a:p>
        </p:txBody>
      </p:sp>
      <p:pic>
        <p:nvPicPr>
          <p:cNvPr id="6147" name="Picture 6" descr="010"/>
          <p:cNvPicPr>
            <a:picLocks noChangeAspect="1" noChangeArrowheads="1"/>
          </p:cNvPicPr>
          <p:nvPr/>
        </p:nvPicPr>
        <p:blipFill>
          <a:blip r:embed="rId2" cstate="print"/>
          <a:srcRect l="1821" t="11018" b="-1100"/>
          <a:stretch>
            <a:fillRect/>
          </a:stretch>
        </p:blipFill>
        <p:spPr bwMode="auto">
          <a:xfrm>
            <a:off x="107950" y="476250"/>
            <a:ext cx="2438400" cy="2952750"/>
          </a:xfrm>
          <a:prstGeom prst="rect">
            <a:avLst/>
          </a:prstGeom>
          <a:ln w="38100" cap="sq">
            <a:solidFill>
              <a:srgbClr val="E2CF9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2590800" y="404813"/>
            <a:ext cx="65532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Он родился 11 февраля 1930 года в селе Хмелевка Шепетовского района Хмельницкой области. Учился в школе №4 города Шепетовки, был признанным вожаком пионеров, своих ровесников.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Когда в Шепетовку ворвались фашисты, Валя Котик вместе с друзьями решил бороться с врагом. Ребята собрали на месте боев оружие, которое потом партизаны на возу с сеном переправили в отряд.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Присмотревшись к мальчику, коммунисты доверили Вале быть связным и разведчиком в своей подпольной организации. Он узнавал расположение вражеских постов, порядок смены караула.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3698875"/>
            <a:ext cx="9288463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i="1"/>
              <a:t> </a:t>
            </a:r>
            <a:r>
              <a:rPr lang="ru-RU">
                <a:latin typeface="Calibri" pitchFamily="34" charset="0"/>
              </a:rPr>
              <a:t>Присмотревшись к мальчику, коммунисты доверили Вале быть связным и разведчиком в своей подпольной организации. Он узнавал расположение вражеских постов, порядок смены караула.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Фашисты наметили карательную операцию против партизан, а Валя, выследив гитлеровского офицера, возглавлявшего карателей, убил его...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Когда в городе начались аресты, Валя вместе с мамой и братом Виктором ушел к партизанам. Пионер, которому только-только исполнилось четырнадцать лет, сражался плечом к плечу со взрослыми, освобождая родную землю. На его счету - шесть вражеских эшелонов, взорванных на пути к фронту. Валя Котик был награжден орденом отечественной войны 1 степени, медалью "Партизану Отечественной войны" 2 степени.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Валя Котик погиб как герой, и Родина посмертно удостоила его званием Героя Советского Союза. Перед школой, в которой учился этот отважный пионер, поставлен ему памятник. И сегодня пионеры отдают герою салют</a:t>
            </a:r>
            <a:r>
              <a:rPr lang="ru-RU" i="1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649288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Володя Казначеев</a:t>
            </a:r>
          </a:p>
        </p:txBody>
      </p:sp>
      <p:pic>
        <p:nvPicPr>
          <p:cNvPr id="26627" name="Picture 4" descr="volodja"/>
          <p:cNvPicPr>
            <a:picLocks noChangeAspect="1" noChangeArrowheads="1"/>
          </p:cNvPicPr>
          <p:nvPr/>
        </p:nvPicPr>
        <p:blipFill>
          <a:blip r:embed="rId2" cstate="print"/>
          <a:srcRect l="5708" t="10963" r="1526" b="6514"/>
          <a:stretch>
            <a:fillRect/>
          </a:stretch>
        </p:blipFill>
        <p:spPr bwMode="auto">
          <a:xfrm>
            <a:off x="0" y="476250"/>
            <a:ext cx="2606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484438" y="620713"/>
            <a:ext cx="66595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1941 год... Весной закончил пятый класс. Осенью вступил в партизанский отряд.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Когда вместе с сестрой Аней он пришел к партизанам в Клетнянские леса, что на Брянщине, в отряде говорили: "Ну и пополнение!.." Правда, узнав, что они из Соловьяновки, дети Елены Кондратьевны Казначеевой, той, что пекла хлеб для партизан, шутить перестали (Елена Кондратьевна была убита фашистами).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В отряде была "партизанская школа". Там обучались будущие минеры, подрывники.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500438"/>
            <a:ext cx="91440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Володя на "отлично" усвоил эту науку и вместе со старшими товарищами пустил под откос восемь эшелонов. Приходилось ему, и прикрывать отход группы, гранатами останавливая преследователей...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Он был связным; ходил нередко в Клетню, доставляя ценнейшие сведения; дождавшись темноты, расклеивал листовки. От операции к операции становился опытнее, искуснее.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За голову партизана Кзаначеева фашисты назначили награду, даже не подозревая, что отважный их противник - совсем еще мальчик. Он сражался рядом со взрослыми до того самого дня, пока родной край не был освобожден от фашистской нечисти, и по праву разделил со взрослыми славу героя - освободителя родной земли. Володя Казначеев награжден орденом Ленина, медалью "Партизану Отечественной войны" 1 степени.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95288" y="-171450"/>
            <a:ext cx="8229600" cy="846138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Валя Зенкина</a:t>
            </a:r>
          </a:p>
        </p:txBody>
      </p:sp>
      <p:pic>
        <p:nvPicPr>
          <p:cNvPr id="27651" name="Рисунок 3" descr="003.jpg"/>
          <p:cNvPicPr>
            <a:picLocks noChangeAspect="1"/>
          </p:cNvPicPr>
          <p:nvPr/>
        </p:nvPicPr>
        <p:blipFill>
          <a:blip r:embed="rId2" cstate="print"/>
          <a:srcRect t="10416" r="520" b="2083"/>
          <a:stretch>
            <a:fillRect/>
          </a:stretch>
        </p:blipFill>
        <p:spPr bwMode="auto">
          <a:xfrm>
            <a:off x="0" y="115888"/>
            <a:ext cx="2881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771775" y="404813"/>
            <a:ext cx="63722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Брестская крепость первой приняла на себя удар врага. Рвались бомбы, снаряды, рушились стены, гибли люди и в крепости, и в городе Бресте. С первых минут ушёл в бой Валин отец. Ушёл и не вернулся, погиб героем, как многие защитники Брестской крепости.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А Валю фашисты заставили под огнём пробираться в крепость, чтобы передать её защитникам требование сдаться в плен. Валя в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крепость пробралась, рассказала о зверствах фашистов, объяснила, какие у них орудия, указала место их расположения и осталась помогать нашим бойцам</a:t>
            </a:r>
            <a:r>
              <a:rPr lang="ru-RU" i="1"/>
              <a:t>. </a:t>
            </a:r>
            <a:endParaRPr lang="ru-RU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500438"/>
            <a:ext cx="90360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Она перевязывала раненых, собирала патроны и подносила их бойцам.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 крепости не хватало воды, её делили по глотку. Пить хотелось мучительно, но Валя снова и снова отказывалась от своего глотка: вода нужна раненым. Когда командование Брестской крепости приняло решение вывести детей и женщин из-под огня, переправить на другой берег реки Мухавец - иной возможности спасти их жизнь не было, - маленькая санитарка Валя Зенкина просила оставить её с бойцами. Но приказ есть приказ, и тогда она поклялась продолжить борьбу с врагом до полной победы.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 Валя клятву сдержала. Разные испытания выпали на её долю. Но она выдержала. Выстояла. И свою борьбу продолжила уже в партизанском отряде. Воевала смело, наравне со взрослыми. За отвагу и мужество орденом Красной Звезды наградила Родина свою юную дочь.  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187450" y="-242888"/>
            <a:ext cx="8229600" cy="796926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Аркадий Каманин</a:t>
            </a:r>
          </a:p>
        </p:txBody>
      </p:sp>
      <p:pic>
        <p:nvPicPr>
          <p:cNvPr id="28675" name="Picture 4" descr="002"/>
          <p:cNvPicPr>
            <a:picLocks noChangeAspect="1" noChangeArrowheads="1"/>
          </p:cNvPicPr>
          <p:nvPr/>
        </p:nvPicPr>
        <p:blipFill>
          <a:blip r:embed="rId2" cstate="print"/>
          <a:srcRect l="789" t="13329"/>
          <a:stretch>
            <a:fillRect/>
          </a:stretch>
        </p:blipFill>
        <p:spPr bwMode="auto">
          <a:xfrm>
            <a:off x="0" y="0"/>
            <a:ext cx="278765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476250"/>
            <a:ext cx="64801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Он мечтал о небе, когда был ещё совсем мальчишкой. Отец Аркадия, Николай Петрович Каманин, лётчик, участвовал в спасении челюскинцев, за что получил звание Героя Советского Союза. А ещё всегда рядом друг отца, Михаил Васильевич Водопьянов. Было отчего загореться сердцу мальчугана. Но в воздух его не пускали, говорили: подрасти.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Когда началась война, он пошёл работать на авиационный завод, потом на аэродром использовался любым случаем, чтобы подняться в небо.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4538"/>
            <a:ext cx="91440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Опытные пилоты, пусть всего на несколько минут, случалось, доверяли ему вести самолёт. 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После этого Аркадию разрешили всерьёз учиться лётному делу, и вскоре он начал летать самостоятельно.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На его груди засиял орден Красной Звезды. За участие в боях с врагом Аркадий был награждён вторым орденом Красной Звезды. К тому времени он стал уже опытным пилотом, хотя было ему пятнадцать лет.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До самой победы сражался Аркадий Каманин с фашистами. Юный герой о небе</a:t>
            </a:r>
            <a:r>
              <a:rPr lang="ru-RU" i="1"/>
              <a:t> мечтал и небо покорил!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14313" y="2714625"/>
            <a:ext cx="892968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                                       </a:t>
            </a:r>
          </a:p>
          <a:p>
            <a:r>
              <a:rPr lang="ru-RU"/>
              <a:t/>
            </a:r>
            <a:br>
              <a:rPr lang="ru-RU"/>
            </a:br>
            <a:r>
              <a:rPr lang="ru-RU"/>
              <a:t>   </a:t>
            </a:r>
            <a:r>
              <a:rPr lang="ru-RU">
                <a:latin typeface="Calibri" pitchFamily="34" charset="0"/>
              </a:rPr>
              <a:t>Возвращаясь с задания, сразу повязывала красный галстук. И словно силы прибавлялись! Юта поддерживала усталых бойцов звонкой пионерской песней, рассказом о родном своем Ленинграде...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 как же радовались все, как поздравляли партизаны Юту, когда пришло в отряд сообщение: блокада прорвана! Ленинград выстоял, Ленинград победил! В тот день и синие глаза Юты, и красный ее галстук сияли, как кажется, никогда.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Но еще стонала под вражеским игом земля, и отряд вместе с частями Красной Армии ушел помогать партизанам Эстонии. В одном из боев - у эстонского хутора Ростов - Юта Бондаровская, маленькая героиня большой войны, пионерка, не расставшаяся со своим красным галстуком, пала смертью храбрых. Родина наградила свою героическую дочь посмертно медалью "Партизану Отечественной войны" 1 степени, орденом Отечественной войны 1 степени.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2786063" y="214313"/>
            <a:ext cx="6357937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           </a:t>
            </a: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Юта Бондаровская </a:t>
            </a:r>
            <a:br>
              <a:rPr lang="ru-RU" sz="4000" i="1">
                <a:solidFill>
                  <a:srgbClr val="FF0000"/>
                </a:solidFill>
                <a:latin typeface="Calibri" pitchFamily="34" charset="0"/>
              </a:rPr>
            </a:br>
            <a:r>
              <a:rPr lang="en-US"/>
              <a:t>     </a:t>
            </a:r>
            <a:r>
              <a:rPr lang="ru-RU">
                <a:latin typeface="Calibri" pitchFamily="34" charset="0"/>
              </a:rPr>
              <a:t>Куда бы ни шла синеглазая девочка Юта, ее красный   галстук неизменно был с нею...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Летом 1941 года приехала она из Ленинграда на каникулы в деревню под Псковом. Здесь настигла Юту грозная весть: война! Здесь увидела она врага. Юта стала помогать партизанам. Сначала была связной, потом разведчицей. Переодевшись мальчишкой-нищим, собирала по деревням сведения: где штаб фашистов, как охраняется, сколько пулеметов.</a:t>
            </a:r>
          </a:p>
        </p:txBody>
      </p:sp>
      <p:pic>
        <p:nvPicPr>
          <p:cNvPr id="6148" name="Picture 4" descr="http://www.molodguard.ru/008.jpg"/>
          <p:cNvPicPr>
            <a:picLocks noChangeAspect="1" noChangeArrowheads="1"/>
          </p:cNvPicPr>
          <p:nvPr/>
        </p:nvPicPr>
        <p:blipFill>
          <a:blip r:embed="rId2" cstate="print"/>
          <a:srcRect t="9140" b="16632"/>
          <a:stretch>
            <a:fillRect/>
          </a:stretch>
        </p:blipFill>
        <p:spPr bwMode="auto">
          <a:xfrm>
            <a:off x="0" y="476250"/>
            <a:ext cx="280828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molodguard.ru/gala.jpg"/>
          <p:cNvPicPr>
            <a:picLocks noChangeAspect="1" noChangeArrowheads="1"/>
          </p:cNvPicPr>
          <p:nvPr/>
        </p:nvPicPr>
        <p:blipFill>
          <a:blip r:embed="rId2" cstate="print"/>
          <a:srcRect l="2335" t="13780" r="3128" b="16632"/>
          <a:stretch>
            <a:fillRect/>
          </a:stretch>
        </p:blipFill>
        <p:spPr bwMode="auto">
          <a:xfrm>
            <a:off x="214313" y="214313"/>
            <a:ext cx="32146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285750" y="3163888"/>
            <a:ext cx="88582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Юная связная приносила от партизан задания своей вожатой, а ее донесения переправляла в отряд вместе с хлебом, картошкой, продуктами, которые доставали с большим трудом. Однажды, когда посыльный из партизанского отряда не пришел в срок на место встречи, Галя, полузамерзшая, сама пробралась в отряд, передала донесение и, чуть погревшись, поспешила назад, неся новое задание подпольщикам.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Вместе с комсомолкой Тасей Яковлевой Галя писала листовки и ночью разбрасывала их по поселку.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выдала. Юная патриотка была расстреляна.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Подвиг Гали Комлевой Родина отметила орденом Отечественной войны 1 степени.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3714750" y="571500"/>
            <a:ext cx="52149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Когда началась война, и фашисты приближались к Ленинграду, для подпольной работы в поселке Тарновичи - на юге Ленинградской области - была оставлена вожатая средней школы Анна Петровна Семенова. Для связи с партизанами она подобрала самых надежных своих пионеров, и первой среди них была Галина Комлева. Веселая, смела, любознательная девочка за шесть своих школьных лет была шесть раз награждена книжками с подписью: "За отличную учебу"</a:t>
            </a:r>
          </a:p>
        </p:txBody>
      </p:sp>
      <p:sp>
        <p:nvSpPr>
          <p:cNvPr id="30725" name="Прямоугольник 6"/>
          <p:cNvSpPr>
            <a:spLocks noChangeArrowheads="1"/>
          </p:cNvSpPr>
          <p:nvPr/>
        </p:nvSpPr>
        <p:spPr bwMode="auto">
          <a:xfrm>
            <a:off x="4643438" y="0"/>
            <a:ext cx="3165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Галя Комлева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olodguard.ru/004.jpg"/>
          <p:cNvPicPr>
            <a:picLocks noChangeAspect="1" noChangeArrowheads="1"/>
          </p:cNvPicPr>
          <p:nvPr/>
        </p:nvPicPr>
        <p:blipFill>
          <a:blip r:embed="rId2" cstate="print"/>
          <a:srcRect t="9277" b="14948"/>
          <a:stretch>
            <a:fillRect/>
          </a:stretch>
        </p:blipFill>
        <p:spPr bwMode="auto">
          <a:xfrm>
            <a:off x="142875" y="214313"/>
            <a:ext cx="2857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0" y="2786063"/>
            <a:ext cx="91440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Сначала закопал в саду под грушей: думалось, скоро вернутся наши. Но война затягивалась, и, откопав знамена, Костя хранил их в сарае, пока не вспомнил про старый, заброшенный колодец за городом, у самого Днепра. Завернув свой бесценный клад в мешковину, обваляв соломой, он на рассвете выбрался из дому и с холщовой сумкой через плечо повел к далекому лесу корову. А там, оглядевшись, спрятал сверток в колодец, засыпал ветками, сухой травой, дерном...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 всю долгую оккупацию не пионер свой нелегкий караул у знамени, хотя и попадал в облаву, и даже бежал из эшелона, в котором угоняли киевлян в Германию.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Когда Киев освободили, Костя, в белой рубахе с красным галстуком, пришел к военному коменданту города и развернул знамена перед повидавшими виды и все же изумленными бойцами.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11 июня 1944 вновь сформированным частям, уходившим на фронт, вручили спасенные Костей замена.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3286125" y="571500"/>
            <a:ext cx="58578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11 июня 1944 года на центральной площади Киева были выстроены части, уходившие на фронт. И перед этим боевым строем зачитали Указ Президиума Верховного Совета СССР о награждении пионера Кости Кравчука орденом красного знамени за то, что спас и сохранил два боевых знамени стрелковых полков в период оккупации города Киева...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Отступая из Киева, два раненых бойца доверили Косте знамена. И Костя обещал сохранить их.</a:t>
            </a:r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3995738" y="0"/>
            <a:ext cx="3641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   </a:t>
            </a: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Костя Кравчук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800" smtClean="0"/>
              <a:t>22 июня 1941 г. </a:t>
            </a:r>
          </a:p>
          <a:p>
            <a:pPr algn="ctr">
              <a:buFont typeface="Arial" charset="0"/>
              <a:buNone/>
            </a:pPr>
            <a:r>
              <a:rPr lang="ru-RU" sz="4800" smtClean="0"/>
              <a:t>На нашу Родину вероломно напал злой и сильный враг – фашистская Германия.</a:t>
            </a:r>
          </a:p>
          <a:p>
            <a:endParaRPr lang="ru-RU" smtClean="0"/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15888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661025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конечная звезда 5">
            <a:hlinkClick r:id="rId4" action="ppaction://hlinksldjump"/>
          </p:cNvPr>
          <p:cNvSpPr/>
          <p:nvPr/>
        </p:nvSpPr>
        <p:spPr>
          <a:xfrm>
            <a:off x="590574" y="452453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26">
            <a:hlinkClick r:id="rId4" action="ppaction://hlinksldjump"/>
          </p:cNvPr>
          <p:cNvSpPr/>
          <p:nvPr/>
        </p:nvSpPr>
        <p:spPr>
          <a:xfrm>
            <a:off x="7359674" y="5421328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01_svyashchennaya_voy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olodguard.ru/lars.jpg"/>
          <p:cNvPicPr>
            <a:picLocks noChangeAspect="1" noChangeArrowheads="1"/>
          </p:cNvPicPr>
          <p:nvPr/>
        </p:nvPicPr>
        <p:blipFill>
          <a:blip r:embed="rId2" cstate="print"/>
          <a:srcRect l="5754" t="10825" r="2174" b="18040"/>
          <a:stretch>
            <a:fillRect/>
          </a:stretch>
        </p:blipFill>
        <p:spPr bwMode="auto">
          <a:xfrm>
            <a:off x="214313" y="214313"/>
            <a:ext cx="3429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0" y="3163888"/>
            <a:ext cx="9144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 штабе 6-й Калининской бригады командир майор П. В. Рындин вначале оказался принять "таких маленьких": ну какие из них партизаны! Но как же много могут сделать для Родины даже совсем юные ее граждане! Девочкам оказалось под силу то, что не удавалось сильным мужчинам. Переодевшись в лохмотья, ходила Лара по деревням, выведывая, где и как расположены орудия, расставлены часовые, какие немецкие машины движутся по большаку, что за поезда и с каким грузом приходят на станцию Пустошка.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Участвовала она и в боевых операциях...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Юную партизанку, выданную предателем в деревне Игнатово, фашисты расстреляли. В Указе о награждении Ларисы Михеенко орденом Отечественной войны 1 степени стоит горькое слово: "Посмертно".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3643313" y="357188"/>
            <a:ext cx="52863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За операцию по разведке и взрыву ж\д. моста через реку Дрисса к правительственной награде была представлена ленинградская школьница Лариса Михеенко. Но вручить своей отважной дочери награду Родина не успела...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Война отрезала девочку от родного города: летом уехала она на каникулы в Пустошкинский район, а вернуться не сумела - деревню заняли фашисты. Мечтала пионерка вырваться из гитлеровского рабства, пробраться к своим. И однажды ночью с двумя старшими подругами ушла из деревни.</a:t>
            </a:r>
          </a:p>
        </p:txBody>
      </p:sp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4067175" y="-171450"/>
            <a:ext cx="3560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Лара Михеенко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olodguard.ru/005.jpg"/>
          <p:cNvPicPr>
            <a:picLocks noChangeAspect="1" noChangeArrowheads="1"/>
          </p:cNvPicPr>
          <p:nvPr/>
        </p:nvPicPr>
        <p:blipFill>
          <a:blip r:embed="rId2" cstate="print"/>
          <a:srcRect t="12233" b="11993"/>
          <a:stretch>
            <a:fillRect/>
          </a:stretch>
        </p:blipFill>
        <p:spPr bwMode="auto">
          <a:xfrm>
            <a:off x="0" y="0"/>
            <a:ext cx="35798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0" y="3163888"/>
            <a:ext cx="91440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Окраина села. Под мостом - Вася. Он вытаскивает железные скобы, подпиливает сваи, а на рассвете из укрытия наблюдает, как рушится мост под тяжестью фашистского БТРа. Партизаны убедились, что Васе можно доверять, и поручили ему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Каратели, задумавшие истребить партизан, заставили мальчика вести их в лес. Но Вася вывел гитлеровцев к засаде полицаев. Гитлеровцы, в темноте приняв их за партизан, открыли бешеный огонь, перебили всех полицаев и сами понесли большие потери.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Вместе с партизанами Вася уничтожил девять эшелонов, сотни гитлеровцев. В одном из боев он был сражен вражеской пулей. Своего маленького героя, прожившего короткую, но такую яркую жизнь, Родина наградила орденами Ленина, Красного Знамени, Отечественной войны 1 степени, медалью "Партизану Отечественной войны" 1 степени.</a:t>
            </a:r>
          </a:p>
        </p:txBody>
      </p:sp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3929063" y="785813"/>
            <a:ext cx="50006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Черниговщина. Фронт подошел вплотную к селу Погорельцы. На окраине, прикрывая отход наших частей, оборону держала рота. Патроны бойцам подносил мальчик. Звали его Вася Коробко.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Ночь. К зданию школы, занятому фашистами, подкрадывается Вася.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Он пробирается в пионерскую комнату, выносит пионерское знамя и надежно прячет его.</a:t>
            </a:r>
          </a:p>
        </p:txBody>
      </p:sp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4572000" y="188913"/>
            <a:ext cx="3113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Вася Коробко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olodguard.ru/001.jpg"/>
          <p:cNvPicPr>
            <a:picLocks noChangeAspect="1" noChangeArrowheads="1"/>
          </p:cNvPicPr>
          <p:nvPr/>
        </p:nvPicPr>
        <p:blipFill>
          <a:blip r:embed="rId2" cstate="print"/>
          <a:srcRect t="9140" b="13541"/>
          <a:stretch>
            <a:fillRect/>
          </a:stretch>
        </p:blipFill>
        <p:spPr bwMode="auto">
          <a:xfrm>
            <a:off x="0" y="0"/>
            <a:ext cx="3762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0" y="344170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День за днем вел он разведку. Не раз отправлялся на самые опасные задания. Немало уничтоженных машин и солдат было на его счету. За выполнение опасных заданий, за проявленное мужество, находчивость и смелость Саша Бородулин зимой 1941 года был награжден орденом Красного Знамени.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Каратели выследили партизан. Трое суток уходил от них отряд, дважды вырывался из окружения, но снова смыкалось вражеское кольцо. Тогда командир вызвал добровольцев - прикрыть отход отряда. Саша первым шагнул вперед. Пятеро приняли бой. Один за другим они погибали. Саша остался один. Еще можно было отойти - лес рядом, но отряду так дорога каждая минута, которая задержит врага, и Саша вел бой до конца. Он, позволив фашистам сомкнуть вокруг себя кольцо, выхватил гранату и взорвал их и себя. Саша Бородулин погиб, но память о нем жива. Память о героях вечна!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3929063" y="928688"/>
            <a:ext cx="49291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Шла война. Над поселком, где жил  Саша, надрывно гудели вражеские бомбардировщики. Родную землю топтал вражеский сапог. Не мог с этим мириться Саша Бородулин, пионер с горячим сердцем юного ленинца. Он решил бороться с фашистами. Раздобыл винтовку. Убив фашистского мотоциклиста, взял первый боевой трофей - настоящий немецкий автомат. </a:t>
            </a:r>
          </a:p>
        </p:txBody>
      </p:sp>
      <p:sp>
        <p:nvSpPr>
          <p:cNvPr id="34821" name="Прямоугольник 6"/>
          <p:cNvSpPr>
            <a:spLocks noChangeArrowheads="1"/>
          </p:cNvSpPr>
          <p:nvPr/>
        </p:nvSpPr>
        <p:spPr bwMode="auto">
          <a:xfrm>
            <a:off x="4284663" y="188913"/>
            <a:ext cx="3819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Саша Бородулин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molodguard.ru/007.jpg"/>
          <p:cNvPicPr>
            <a:picLocks noChangeAspect="1" noChangeArrowheads="1"/>
          </p:cNvPicPr>
          <p:nvPr/>
        </p:nvPicPr>
        <p:blipFill>
          <a:blip r:embed="rId2" cstate="print"/>
          <a:srcRect t="12233" r="1871" b="13539"/>
          <a:stretch>
            <a:fillRect/>
          </a:stretch>
        </p:blipFill>
        <p:spPr bwMode="auto">
          <a:xfrm>
            <a:off x="179388" y="0"/>
            <a:ext cx="3579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0" y="3163888"/>
            <a:ext cx="9144000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Быстрого, смышленого мальчишку офицеры стали посылать с поручениями, а вскоре и вовсе сделали посыльным при штабе. Им и в голову не могло прийти, что самые секретные пакеты первыми читали подпольщики на явке...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Вместе с Шурой Кобером Витя получил задание перейти линию фронта, чтобы установить связь с Москвой. В Москве, в штабе партизанского движения, они доложили обстановку и рассказали о том, что наблюдали в пути.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Вернувшись в Николаев, ребята доставили подпольщикам радиопередатчик, взрывчатку, оружие. И снова борьба без страха и колебания. 5 декабря 1942 года были схвачены фашистами и казнены десять подпольщиков. Среди них два мальчика - Шура Кобер и Витя Хоменко. Они жили героями и погибли как герои.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Орденом Отечественной войны 1 степени - посмертно - наградила Родина своего бесстрашного сына. Имя Вити Хоменко носит школа, в которой он учился.</a:t>
            </a:r>
          </a:p>
        </p:txBody>
      </p:sp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3929063" y="642938"/>
            <a:ext cx="52149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Свой героический путь борьбы с фашистами пионер Витя Хоменко прошел в подпольной организации "Николаевский центр".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...В школе по немецкому у Вити было "отлично", и подпольщики поручили пионеру устроится в офицерскую столовую. Он мыл посуду, случалось, обслуживал офицеров в зале и прислушивался к их разговорам. В пьяных спорах фашисты выбалтывали сведения, которые очень интересовали "Николаевский центр".</a:t>
            </a:r>
          </a:p>
        </p:txBody>
      </p:sp>
      <p:sp>
        <p:nvSpPr>
          <p:cNvPr id="35845" name="Прямоугольник 6"/>
          <p:cNvSpPr>
            <a:spLocks noChangeArrowheads="1"/>
          </p:cNvSpPr>
          <p:nvPr/>
        </p:nvSpPr>
        <p:spPr bwMode="auto">
          <a:xfrm>
            <a:off x="4572000" y="0"/>
            <a:ext cx="335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Витя Хоменко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404813"/>
            <a:ext cx="9144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                                                </a:t>
            </a: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Надя Богданова </a:t>
            </a:r>
            <a:br>
              <a:rPr lang="ru-RU" sz="4000" i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   </a:t>
            </a:r>
            <a:br>
              <a:rPr lang="ru-RU" sz="4000" i="1">
                <a:solidFill>
                  <a:srgbClr val="FF0000"/>
                </a:solidFill>
                <a:latin typeface="Calibri" pitchFamily="34" charset="0"/>
              </a:rPr>
            </a:br>
            <a:endParaRPr lang="ru-RU" sz="4000" i="1">
              <a:solidFill>
                <a:srgbClr val="FF0000"/>
              </a:solidFill>
              <a:latin typeface="Calibri" pitchFamily="34" charset="0"/>
            </a:endParaRPr>
          </a:p>
          <a:p>
            <a:endParaRPr lang="ru-RU"/>
          </a:p>
          <a:p>
            <a:endParaRPr lang="ru-RU"/>
          </a:p>
          <a:p>
            <a:r>
              <a:rPr lang="ru-RU"/>
              <a:t/>
            </a:r>
            <a:br>
              <a:rPr lang="ru-RU"/>
            </a:br>
            <a:r>
              <a:rPr lang="ru-RU"/>
              <a:t>  </a:t>
            </a:r>
            <a:br>
              <a:rPr lang="ru-RU"/>
            </a:br>
            <a:endParaRPr lang="ru-RU"/>
          </a:p>
        </p:txBody>
      </p:sp>
      <p:pic>
        <p:nvPicPr>
          <p:cNvPr id="20483" name="Picture 2" descr="Картинка 1 из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1431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0" y="2500313"/>
            <a:ext cx="9144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	</a:t>
            </a:r>
            <a:r>
              <a:rPr lang="ru-RU">
                <a:latin typeface="Calibri" pitchFamily="34" charset="0"/>
                <a:cs typeface="Arial" charset="0"/>
              </a:rPr>
              <a:t>Её дважды казнили гитлеровцы, и боевые друзья долгие годы считали Надю погибшей. Ей даже памятник поставили.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   	В это трудно поверить, но, когда она стала разведчицей в партизанском отряде "дяди Вани" Дьячкова, ей не было ещё и десяти лет. Маленькая, худенькая, она, прикидываясь нищенкой, бродила среди фашистов, всё подмечая, всё запоминая, и приносила в отряд ценнейшие сведения. А потом вместе с бойцами-партизанами взрывала фашистский штаб, пускала под откос эшелон с военным снаряжением, минировала объекты.                                                                                                                       	Первый раз её схватили, когда вместе с Ваней Звонцовым вывесила она 7 ноября 1941 года красный флаг в оккупированном врагом Витебске. Били шомполами, пытали, а когда привели ко рву - расстреливать, сил у неё уже не оставалось - упала в ров, на мгновение, опередив пулю. Ваня погиб, а Надю партизаны нашли во рву живой...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0" y="2571750"/>
            <a:ext cx="9144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</a:t>
            </a:r>
            <a:br>
              <a:rPr lang="ru-RU"/>
            </a:br>
            <a:r>
              <a:rPr lang="ru-RU"/>
              <a:t>   </a:t>
            </a:r>
            <a:r>
              <a:rPr lang="ru-RU">
                <a:latin typeface="Calibri" pitchFamily="34" charset="0"/>
                <a:cs typeface="Arial" charset="0"/>
              </a:rPr>
              <a:t>Второй раз её схватили в конце 43-го. И снова пытки: её обливали на морозе ледяной водой, выжигали на спине пятиконечную звезду. Считая разведчицу мёртвой, гитлеровцы, когда партизаны атаковали Карасево, бросили её. Выходили её, парализованную и почти слепую, местные жители. После войны в Одессе академик В.П.Филатов вернул Наде зрение.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   Спустя 15 лет услышала она по радио, как начальник разведки 6-го отряда Слесаренко - её командир - говорил, что никогда не забудут бойцы своих погибших товарищей, и назвал среди них Надю Богданову, которая ему, раненому, спасла жизнь... 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   Только тогда и объявилась она, только тогда и узнали люди, работавшие с нею вместе, о том, какой удивительной судьбы человек она, Надя Богданова, награждённая орденами Красного Знамени, Отечественной войны 1 степени, медалями.</a:t>
            </a:r>
          </a:p>
        </p:txBody>
      </p:sp>
      <p:pic>
        <p:nvPicPr>
          <p:cNvPr id="37891" name="Picture 2" descr="Картинка 1 из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14313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6"/>
          <p:cNvSpPr>
            <a:spLocks noChangeArrowheads="1"/>
          </p:cNvSpPr>
          <p:nvPr/>
        </p:nvSpPr>
        <p:spPr bwMode="auto">
          <a:xfrm>
            <a:off x="3214688" y="357188"/>
            <a:ext cx="5399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Надя Богданова</a:t>
            </a:r>
            <a:r>
              <a:rPr lang="ru-RU"/>
              <a:t>  (продолжение)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olodguard.ru/lida.jpg"/>
          <p:cNvPicPr>
            <a:picLocks noChangeAspect="1" noChangeArrowheads="1"/>
          </p:cNvPicPr>
          <p:nvPr/>
        </p:nvPicPr>
        <p:blipFill>
          <a:blip r:embed="rId2" cstate="print"/>
          <a:srcRect l="5754" t="13918" r="2174" b="18040"/>
          <a:stretch>
            <a:fillRect/>
          </a:stretch>
        </p:blipFill>
        <p:spPr bwMode="auto">
          <a:xfrm>
            <a:off x="214313" y="214313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4140200" y="1628775"/>
            <a:ext cx="4572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  <a:cs typeface="Arial" charset="0"/>
              </a:rPr>
              <a:t>Обыкновенная чёрная сумка не привлекла бы внимания посетителей краеведческого музея, если бы не лежал рядом с нею красный галстук. Замрёт невольно мальчишка или девчонка, остановится взрослый, и читают пожелтевшую справку, выданную комиссаром 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   партизанского отряда. О том, что юная хозяйка этих реликвий пионерка Лида Вашкевич, рискуя жизнью, помогла вести борьбу с фашистами. Есть и ещё одна причина того, чтобы остановиться возле этих экспонатов: Лида награждена медалью "Партизану Отечественной войны" 1 степени.</a:t>
            </a:r>
            <a:br>
              <a:rPr lang="ru-RU">
                <a:latin typeface="Calibri" pitchFamily="34" charset="0"/>
                <a:cs typeface="Arial" charset="0"/>
              </a:rPr>
            </a:br>
            <a:r>
              <a:rPr lang="ru-RU">
                <a:latin typeface="Calibri" pitchFamily="34" charset="0"/>
                <a:cs typeface="Arial" charset="0"/>
              </a:rPr>
              <a:t>  </a:t>
            </a:r>
            <a:br>
              <a:rPr lang="ru-RU">
                <a:latin typeface="Calibri" pitchFamily="34" charset="0"/>
                <a:cs typeface="Arial" charset="0"/>
              </a:rPr>
            </a:b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4643438" y="571500"/>
            <a:ext cx="3551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i="1">
                <a:solidFill>
                  <a:srgbClr val="FF0000"/>
                </a:solidFill>
                <a:latin typeface="Calibri" pitchFamily="34" charset="0"/>
              </a:rPr>
              <a:t>Лида Вашкевич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323850" y="398463"/>
            <a:ext cx="842486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  <a:cs typeface="Times New Roman" pitchFamily="18" charset="0"/>
              </a:rPr>
              <a:t>Ребенок, прошедший через ужасы войны, останется ли он обычным ребенком? Кто отнял у него детство? Кто возвратит ему его? Что помнит он из пережитого и может рассказать? Но он должен рассказать! Потому что и сейчас где-то рвутся бомбы, свистят пули, горят дома!</a:t>
            </a:r>
            <a:endParaRPr lang="ru-RU">
              <a:latin typeface="Calibri" pitchFamily="34" charset="0"/>
            </a:endParaRPr>
          </a:p>
          <a:p>
            <a:pPr eaLnBrk="0" hangingPunct="0"/>
            <a:r>
              <a:rPr lang="ru-RU">
                <a:latin typeface="Calibri" pitchFamily="34" charset="0"/>
                <a:cs typeface="Times New Roman" pitchFamily="18" charset="0"/>
              </a:rPr>
              <a:t>После войны мир узнал немало историй о судьбах детей военного времени. Прежде чем рассказать об одиннадцатилетней ленинградской школьнице Тане Савичевой, напомню о судьбе города, в котором она жила. С сентября 1941 г. По январь 1944, 900 дней и ночей. Ленинград жил в кольце вражеской блокады. 640 тысяч его жителей погибло от голода, холода и артобстрелов. Склады продовольствия сгорели во время налетов немецкой авиации. Пришлось урезать рацион питания. Рабочим и инженерно-техническим работникам выдавали в день всего 250 г. Хлеба, а служащим и детям 125 г. Немцы рассчитывали. Что ленинградцы перессорятся из-за хлеба, перестанут защищать свой город и сдадут его на милость врага.</a:t>
            </a:r>
            <a:endParaRPr lang="ru-RU">
              <a:latin typeface="Calibri" pitchFamily="34" charset="0"/>
            </a:endParaRPr>
          </a:p>
          <a:p>
            <a:pPr eaLnBrk="0" hangingPunct="0"/>
            <a:r>
              <a:rPr lang="ru-RU">
                <a:latin typeface="Calibri" pitchFamily="34" charset="0"/>
                <a:cs typeface="Times New Roman" pitchFamily="18" charset="0"/>
              </a:rPr>
              <a:t>Но они просчитались. Не может погибнуть город, если на его защиту встало все население и даже дети!</a:t>
            </a:r>
            <a:endParaRPr lang="ru-RU">
              <a:latin typeface="Calibri" pitchFamily="34" charset="0"/>
            </a:endParaRPr>
          </a:p>
          <a:p>
            <a:pPr eaLnBrk="0" hangingPunct="0"/>
            <a:r>
              <a:rPr lang="ru-RU">
                <a:latin typeface="Calibri" pitchFamily="34" charset="0"/>
                <a:cs typeface="Times New Roman" pitchFamily="18" charset="0"/>
              </a:rPr>
              <a:t>	Нет, Таня Савичева не строила укреплений и вообще она не совершила никакого геройства, ее подвиг в другом. Она написала блокадную историю своей семьи…</a:t>
            </a:r>
            <a:endParaRPr lang="ru-RU">
              <a:latin typeface="Calibri" pitchFamily="34" charset="0"/>
            </a:endParaRPr>
          </a:p>
          <a:p>
            <a:pPr eaLnBrk="0" hangingPunct="0"/>
            <a:r>
              <a:rPr lang="ru-RU">
                <a:latin typeface="Calibri" pitchFamily="34" charset="0"/>
                <a:cs typeface="Times New Roman" pitchFamily="18" charset="0"/>
              </a:rPr>
              <a:t>	Большая, дружная семья Савичевой спокойно и мирно жила на Васильевском острове. Но война отняла у девочки всех родных одного за другим. Таня сделала 9 коротких записей…</a:t>
            </a:r>
            <a:endParaRPr lang="ru-RU">
              <a:latin typeface="Calibri" pitchFamily="34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Таня Савичева</a:t>
            </a:r>
          </a:p>
        </p:txBody>
      </p:sp>
      <p:pic>
        <p:nvPicPr>
          <p:cNvPr id="10243" name="Picture 5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28775"/>
            <a:ext cx="5799138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>
                <a:cs typeface="Times New Roman" pitchFamily="18" charset="0"/>
              </a:rPr>
              <a:t>Что же было дальше с Таней? Надолго ли она пережила родных? Одинокую девочку вместе с другими сиротами удалось отправить в относительно сытую и благополучную Горьковскую область. Но сильное истощение и нервное потрясение взяли свое она умерла 23 мая 1944 г.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9769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«Великая Отечественная война… Так уж случилось, что наша память о войне и все наши представления о ней – мужские. Это понятно: воевали-то в основном мужчины – но в этом и отражение нашего неполного знания о войне. Ведь огромная тяжесть легла на плечи матерей, жен, сестер, которые были санинструкторами на полях сражений,  кто заменял мужчин у станков на заводах и на колхозных полях. От женщины-матери идет начало жизни, и как-то несопоставимо это с войной, которая убивает жизнь». Так пишет белорусская писательница Светлана Алексиевич в книге «У войны не женское лицо». А закончить эту мысль хочется так: «и тем более не детское». Да. Война – не детское дело. Таки должно быть. Но эта война была особенной… она называлась Великой Отечественной потому, что все от мала до велика поднялись на защиту родины. Многие юные патриоты погибли в боях с врагом, а четверо  из них – Марат Казей, Валя Котик, Леня Голиков и Зина Портнова – были удостоены звания Героя  Советского Союза. О них нередко писали в газетах, им посвящали книги. И даже улицы и города нашей Великой Родины – России называли их именами. В те годы дети быстро взрослели, уже в 10-14 лет они осознавали себя частицей большого народа и старались ни в чем не уступать взрослым. Тысячи ребят сражались в отрядах партизан и действующей армии. Вместе со взрослыми подростки ходили в разведку, помогали партизанам подрывать эшелоны врага, устраивать засады.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Свыше 20 млн. людей потеряла наша страна в той войне. Язык цифр скуп. Но вы все же вслушайтесь и представьте… Если бы мы посвятили каждой жертве по одной минуте молчания, то нам пришлось бы молчать более 38 лет.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430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15888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300663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конечная звезда 6"/>
          <p:cNvSpPr/>
          <p:nvPr/>
        </p:nvSpPr>
        <p:spPr>
          <a:xfrm>
            <a:off x="0" y="0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092280" y="5157192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smtClean="0"/>
              <a:t> Неугасима память поколений</a:t>
            </a:r>
            <a:endParaRPr lang="ru-RU" sz="4000" smtClean="0"/>
          </a:p>
          <a:p>
            <a:pPr algn="ctr">
              <a:buFont typeface="Arial" charset="0"/>
              <a:buNone/>
            </a:pPr>
            <a:r>
              <a:rPr lang="ru-RU" sz="4000" b="1" smtClean="0"/>
              <a:t>И память тех, кого такс свято чтим,</a:t>
            </a:r>
            <a:endParaRPr lang="ru-RU" sz="4000" smtClean="0"/>
          </a:p>
          <a:p>
            <a:pPr algn="ctr">
              <a:buFont typeface="Arial" charset="0"/>
              <a:buNone/>
            </a:pPr>
            <a:r>
              <a:rPr lang="ru-RU" sz="4000" b="1" smtClean="0"/>
              <a:t>Давайте, люди, встанем на мгновенье</a:t>
            </a:r>
            <a:endParaRPr lang="ru-RU" sz="4000" smtClean="0"/>
          </a:p>
          <a:p>
            <a:pPr algn="ctr">
              <a:buFont typeface="Arial" charset="0"/>
              <a:buNone/>
            </a:pPr>
            <a:r>
              <a:rPr lang="ru-RU" sz="4000" b="1" smtClean="0"/>
              <a:t>И в скорби постоим и помолчим. </a:t>
            </a:r>
            <a:endParaRPr lang="ru-RU" sz="4000" smtClean="0"/>
          </a:p>
        </p:txBody>
      </p:sp>
      <p:pic>
        <p:nvPicPr>
          <p:cNvPr id="4403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868863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/>
          <p:cNvSpPr/>
          <p:nvPr/>
        </p:nvSpPr>
        <p:spPr>
          <a:xfrm>
            <a:off x="0" y="0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948264" y="5013176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metronom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/>
              <a:t>Войны не хотим мы нигде, никогда,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Пусть мир будет в мире везде и всегда.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Да будет светлой жизнь детей!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Как светел мир в глазах открытых!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О, не разрушь и не убей – </a:t>
            </a:r>
          </a:p>
          <a:p>
            <a:pPr algn="ctr">
              <a:buFont typeface="Arial" charset="0"/>
              <a:buNone/>
            </a:pPr>
            <a:r>
              <a:rPr lang="ru-RU" sz="4000" smtClean="0"/>
              <a:t>Земле достаточно убитых!</a:t>
            </a:r>
          </a:p>
          <a:p>
            <a:endParaRPr lang="ru-RU" smtClean="0"/>
          </a:p>
        </p:txBody>
      </p:sp>
      <p:pic>
        <p:nvPicPr>
          <p:cNvPr id="4505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476250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конечная звезда 3"/>
          <p:cNvSpPr/>
          <p:nvPr/>
        </p:nvSpPr>
        <p:spPr>
          <a:xfrm>
            <a:off x="395536" y="404664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236296" y="5229200"/>
            <a:ext cx="1691680" cy="1340768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4" descr="a31217ffd77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484313"/>
            <a:ext cx="6096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250825" y="476250"/>
            <a:ext cx="4968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ricketInlineShadow" pitchFamily="2" charset="0"/>
              </a:rPr>
              <a:t>Через века, </a:t>
            </a:r>
          </a:p>
          <a:p>
            <a:r>
              <a:rPr lang="ru-RU" sz="4400" b="1">
                <a:latin typeface="CricketInlineShadow" pitchFamily="2" charset="0"/>
              </a:rPr>
              <a:t>             Через года,</a:t>
            </a:r>
          </a:p>
          <a:p>
            <a:r>
              <a:rPr lang="ru-RU" sz="4400" b="1">
                <a:latin typeface="CricketInlineShadow" pitchFamily="2" charset="0"/>
              </a:rPr>
              <a:t>      ПОМНИТЕ!</a:t>
            </a:r>
          </a:p>
        </p:txBody>
      </p:sp>
      <p:pic>
        <p:nvPicPr>
          <p:cNvPr id="6" name="Лев Лещенко - Де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484438" y="809625"/>
            <a:ext cx="453548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Июнь. Клонился к вечеру закат.</a:t>
            </a:r>
          </a:p>
          <a:p>
            <a:pPr algn="ctr"/>
            <a:r>
              <a:rPr lang="ru-RU" sz="2400" b="1">
                <a:latin typeface="Calibri" pitchFamily="34" charset="0"/>
              </a:rPr>
              <a:t>И теплой ночи разливалось море.</a:t>
            </a:r>
          </a:p>
          <a:p>
            <a:pPr algn="ctr"/>
            <a:r>
              <a:rPr lang="ru-RU" sz="2400" b="1">
                <a:latin typeface="Calibri" pitchFamily="34" charset="0"/>
              </a:rPr>
              <a:t>И раздавался звонкий смех ребят,</a:t>
            </a:r>
          </a:p>
          <a:p>
            <a:pPr algn="ctr"/>
            <a:r>
              <a:rPr lang="ru-RU" sz="2400" b="1">
                <a:latin typeface="Calibri" pitchFamily="34" charset="0"/>
              </a:rPr>
              <a:t>Не знающих, не ведающих горя.</a:t>
            </a:r>
          </a:p>
          <a:p>
            <a:pPr algn="ctr"/>
            <a:r>
              <a:rPr lang="ru-RU" sz="2400" b="1">
                <a:latin typeface="Calibri" pitchFamily="34" charset="0"/>
              </a:rPr>
              <a:t>Июнь! Тогда еще не знали мы,</a:t>
            </a:r>
          </a:p>
          <a:p>
            <a:pPr algn="ctr"/>
            <a:r>
              <a:rPr lang="ru-RU" sz="2400" b="1">
                <a:latin typeface="Calibri" pitchFamily="34" charset="0"/>
              </a:rPr>
              <a:t>Со школьных вечеров домой шагая,</a:t>
            </a:r>
          </a:p>
          <a:p>
            <a:pPr algn="ctr"/>
            <a:r>
              <a:rPr lang="ru-RU" sz="2400" b="1">
                <a:latin typeface="Calibri" pitchFamily="34" charset="0"/>
              </a:rPr>
              <a:t>Что завтра будет первый день войны,</a:t>
            </a:r>
          </a:p>
          <a:p>
            <a:pPr algn="ctr"/>
            <a:r>
              <a:rPr lang="ru-RU" sz="2400" b="1">
                <a:latin typeface="Calibri" pitchFamily="34" charset="0"/>
              </a:rPr>
              <a:t>А кончится она лишь в сорок пятом, в мае.</a:t>
            </a:r>
          </a:p>
        </p:txBody>
      </p:sp>
      <p:sp>
        <p:nvSpPr>
          <p:cNvPr id="27" name="5-конечная звезда 26">
            <a:hlinkClick r:id="rId2" action="ppaction://hlinksldjump"/>
          </p:cNvPr>
          <p:cNvSpPr/>
          <p:nvPr/>
        </p:nvSpPr>
        <p:spPr>
          <a:xfrm>
            <a:off x="590574" y="452453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5-конечная звезда 26">
            <a:hlinkClick r:id="rId2" action="ppaction://hlinksldjump"/>
          </p:cNvPr>
          <p:cNvSpPr/>
          <p:nvPr/>
        </p:nvSpPr>
        <p:spPr>
          <a:xfrm>
            <a:off x="7359674" y="5421328"/>
            <a:ext cx="928695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5661025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975" y="115888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Пионеры Герои 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</a:t>
            </a:r>
            <a:r>
              <a:rPr lang="ru-RU" i="1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Маленькие герои большой войны. Они сражались рядом со старшими - отцами, братьями, рядом с коммунистами и комсомольцами.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Сражались повсюду. На море, как Боря Кулешин. В небе, как Аркаша Каманин. В партизанском отряде, как Леня Голиков. В Брестской крепости, как Валя Зенкина. В керченских катакомбах, как Володя Дубинин. В подполье, как Володя Щербацевич.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 ни на миг не дрогнули юные сердца!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девчонок.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5876925"/>
            <a:ext cx="4019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 descr="Tanya.jpg"/>
          <p:cNvPicPr>
            <a:picLocks noChangeAspect="1"/>
          </p:cNvPicPr>
          <p:nvPr/>
        </p:nvPicPr>
        <p:blipFill>
          <a:blip r:embed="rId2" cstate="print"/>
          <a:srcRect b="22235"/>
          <a:stretch>
            <a:fillRect/>
          </a:stretch>
        </p:blipFill>
        <p:spPr bwMode="auto">
          <a:xfrm>
            <a:off x="5651500" y="4724400"/>
            <a:ext cx="157162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2" descr="00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12666" b="10416"/>
          <a:stretch>
            <a:fillRect/>
          </a:stretch>
        </p:blipFill>
        <p:spPr bwMode="auto">
          <a:xfrm>
            <a:off x="428625" y="142875"/>
            <a:ext cx="2000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3" descr="009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t="8682" r="870" b="13541"/>
          <a:stretch>
            <a:fillRect/>
          </a:stretch>
        </p:blipFill>
        <p:spPr bwMode="auto">
          <a:xfrm>
            <a:off x="3563938" y="188913"/>
            <a:ext cx="197167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4" descr="003.jpg"/>
          <p:cNvPicPr>
            <a:picLocks noChangeAspect="1"/>
          </p:cNvPicPr>
          <p:nvPr/>
        </p:nvPicPr>
        <p:blipFill>
          <a:blip r:embed="rId5" cstate="print"/>
          <a:srcRect t="10565" r="1041" b="13541"/>
          <a:stretch>
            <a:fillRect/>
          </a:stretch>
        </p:blipFill>
        <p:spPr bwMode="auto">
          <a:xfrm>
            <a:off x="6227763" y="188913"/>
            <a:ext cx="20701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5" descr="012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 t="10461" b="12500"/>
          <a:stretch>
            <a:fillRect/>
          </a:stretch>
        </p:blipFill>
        <p:spPr bwMode="auto">
          <a:xfrm>
            <a:off x="428625" y="2357438"/>
            <a:ext cx="20002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16" descr="volodja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 l="4671" t="10474" r="1923" b="16814"/>
          <a:stretch>
            <a:fillRect/>
          </a:stretch>
        </p:blipFill>
        <p:spPr bwMode="auto">
          <a:xfrm>
            <a:off x="3492500" y="2349500"/>
            <a:ext cx="20050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7" descr="011.jpg"/>
          <p:cNvPicPr>
            <a:picLocks noChangeAspect="1"/>
          </p:cNvPicPr>
          <p:nvPr/>
        </p:nvPicPr>
        <p:blipFill>
          <a:blip r:embed="rId8" cstate="print">
            <a:lum contrast="10000"/>
          </a:blip>
          <a:srcRect l="1035" t="10432" r="2324" b="13541"/>
          <a:stretch>
            <a:fillRect/>
          </a:stretch>
        </p:blipFill>
        <p:spPr bwMode="auto">
          <a:xfrm>
            <a:off x="6227763" y="2420938"/>
            <a:ext cx="2005012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9" descr="010.jpg"/>
          <p:cNvPicPr>
            <a:picLocks noChangeAspect="1"/>
          </p:cNvPicPr>
          <p:nvPr/>
        </p:nvPicPr>
        <p:blipFill>
          <a:blip r:embed="rId9" cstate="print">
            <a:lum contrast="10000"/>
          </a:blip>
          <a:srcRect t="9396" b="13541"/>
          <a:stretch>
            <a:fillRect/>
          </a:stretch>
        </p:blipFill>
        <p:spPr bwMode="auto">
          <a:xfrm>
            <a:off x="1428750" y="4643438"/>
            <a:ext cx="1785938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Box 20"/>
          <p:cNvSpPr txBox="1">
            <a:spLocks noChangeArrowheads="1"/>
          </p:cNvSpPr>
          <p:nvPr/>
        </p:nvSpPr>
        <p:spPr bwMode="auto">
          <a:xfrm>
            <a:off x="5435600" y="6491288"/>
            <a:ext cx="278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Таня Савичева</a:t>
            </a:r>
          </a:p>
        </p:txBody>
      </p:sp>
      <p:sp>
        <p:nvSpPr>
          <p:cNvPr id="11275" name="TextBox 22"/>
          <p:cNvSpPr txBox="1">
            <a:spLocks noChangeArrowheads="1"/>
          </p:cNvSpPr>
          <p:nvPr/>
        </p:nvSpPr>
        <p:spPr bwMode="auto">
          <a:xfrm>
            <a:off x="285750" y="2000250"/>
            <a:ext cx="846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Леня Голиков      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Валя Зенкина</a:t>
            </a:r>
          </a:p>
        </p:txBody>
      </p:sp>
      <p:sp>
        <p:nvSpPr>
          <p:cNvPr id="11276" name="TextBox 23"/>
          <p:cNvSpPr txBox="1">
            <a:spLocks noChangeArrowheads="1"/>
          </p:cNvSpPr>
          <p:nvPr/>
        </p:nvSpPr>
        <p:spPr bwMode="auto">
          <a:xfrm>
            <a:off x="500063" y="4286250"/>
            <a:ext cx="8501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Зина Портнова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  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Володя Казначеев     </a:t>
            </a:r>
            <a:r>
              <a:rPr lang="en-US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Марат Казей</a:t>
            </a:r>
          </a:p>
        </p:txBody>
      </p: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1357313" y="6357938"/>
            <a:ext cx="214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Валя Котик</a:t>
            </a:r>
          </a:p>
        </p:txBody>
      </p:sp>
      <p:sp>
        <p:nvSpPr>
          <p:cNvPr id="27" name="5-конечная звезда 26">
            <a:hlinkClick r:id="rId10" action="ppaction://hlinksldjump"/>
          </p:cNvPr>
          <p:cNvSpPr/>
          <p:nvPr/>
        </p:nvSpPr>
        <p:spPr>
          <a:xfrm>
            <a:off x="8072462" y="5643578"/>
            <a:ext cx="928694" cy="928694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olodguard.ru/008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9140" b="16632"/>
          <a:stretch>
            <a:fillRect/>
          </a:stretch>
        </p:blipFill>
        <p:spPr>
          <a:xfrm>
            <a:off x="323850" y="0"/>
            <a:ext cx="2016125" cy="2016125"/>
          </a:xfrm>
          <a:noFill/>
        </p:spPr>
      </p:pic>
      <p:pic>
        <p:nvPicPr>
          <p:cNvPr id="25602" name="Picture 2" descr="http://www.molodguard.ru/lida.jpg"/>
          <p:cNvPicPr>
            <a:picLocks noChangeAspect="1" noChangeArrowheads="1"/>
          </p:cNvPicPr>
          <p:nvPr/>
        </p:nvPicPr>
        <p:blipFill>
          <a:blip r:embed="rId3" cstate="print"/>
          <a:srcRect l="5754" t="13918" r="2174" b="18040"/>
          <a:stretch>
            <a:fillRect/>
          </a:stretch>
        </p:blipFill>
        <p:spPr bwMode="auto">
          <a:xfrm>
            <a:off x="2627313" y="0"/>
            <a:ext cx="2089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Картинка 1 из 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0"/>
            <a:ext cx="14970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molodguard.ru/007.jpg"/>
          <p:cNvPicPr>
            <a:picLocks noChangeAspect="1" noChangeArrowheads="1"/>
          </p:cNvPicPr>
          <p:nvPr/>
        </p:nvPicPr>
        <p:blipFill>
          <a:blip r:embed="rId6" cstate="print"/>
          <a:srcRect t="12233" r="1871" b="13539"/>
          <a:stretch>
            <a:fillRect/>
          </a:stretch>
        </p:blipFill>
        <p:spPr bwMode="auto">
          <a:xfrm>
            <a:off x="323850" y="2492375"/>
            <a:ext cx="208915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molodguard.ru/001.jpg"/>
          <p:cNvPicPr>
            <a:picLocks noChangeAspect="1" noChangeArrowheads="1"/>
          </p:cNvPicPr>
          <p:nvPr/>
        </p:nvPicPr>
        <p:blipFill>
          <a:blip r:embed="rId7" cstate="print"/>
          <a:srcRect t="9140" b="13541"/>
          <a:stretch>
            <a:fillRect/>
          </a:stretch>
        </p:blipFill>
        <p:spPr bwMode="auto">
          <a:xfrm>
            <a:off x="7019925" y="2636838"/>
            <a:ext cx="18002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molodguard.ru/005.jpg"/>
          <p:cNvPicPr>
            <a:picLocks noChangeAspect="1" noChangeArrowheads="1"/>
          </p:cNvPicPr>
          <p:nvPr/>
        </p:nvPicPr>
        <p:blipFill>
          <a:blip r:embed="rId8" cstate="print"/>
          <a:srcRect t="12233" b="11993"/>
          <a:stretch>
            <a:fillRect/>
          </a:stretch>
        </p:blipFill>
        <p:spPr bwMode="auto">
          <a:xfrm>
            <a:off x="3563938" y="2276475"/>
            <a:ext cx="194468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www.molodguard.ru/lars.jpg"/>
          <p:cNvPicPr>
            <a:picLocks noChangeAspect="1" noChangeArrowheads="1"/>
          </p:cNvPicPr>
          <p:nvPr/>
        </p:nvPicPr>
        <p:blipFill>
          <a:blip r:embed="rId9" cstate="print"/>
          <a:srcRect l="5754" t="10825" r="2174" b="18040"/>
          <a:stretch>
            <a:fillRect/>
          </a:stretch>
        </p:blipFill>
        <p:spPr bwMode="auto">
          <a:xfrm>
            <a:off x="6804025" y="0"/>
            <a:ext cx="212407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molodguard.ru/004.jpg"/>
          <p:cNvPicPr>
            <a:picLocks noChangeAspect="1" noChangeArrowheads="1"/>
          </p:cNvPicPr>
          <p:nvPr/>
        </p:nvPicPr>
        <p:blipFill>
          <a:blip r:embed="rId10" cstate="print"/>
          <a:srcRect t="9277" b="14948"/>
          <a:stretch>
            <a:fillRect/>
          </a:stretch>
        </p:blipFill>
        <p:spPr bwMode="auto">
          <a:xfrm>
            <a:off x="2484438" y="4437063"/>
            <a:ext cx="212566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molodguard.ru/gala.jpg"/>
          <p:cNvPicPr>
            <a:picLocks noChangeAspect="1" noChangeArrowheads="1"/>
          </p:cNvPicPr>
          <p:nvPr/>
        </p:nvPicPr>
        <p:blipFill>
          <a:blip r:embed="rId11" cstate="print"/>
          <a:srcRect l="2335" t="13780" r="3128" b="16632"/>
          <a:stretch>
            <a:fillRect/>
          </a:stretch>
        </p:blipFill>
        <p:spPr bwMode="auto">
          <a:xfrm>
            <a:off x="5003800" y="4508500"/>
            <a:ext cx="19446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Прямоугольник 5"/>
          <p:cNvSpPr>
            <a:spLocks noChangeArrowheads="1"/>
          </p:cNvSpPr>
          <p:nvPr/>
        </p:nvSpPr>
        <p:spPr bwMode="auto">
          <a:xfrm>
            <a:off x="2771775" y="1844675"/>
            <a:ext cx="288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Лида Вашкевич</a:t>
            </a:r>
          </a:p>
        </p:txBody>
      </p:sp>
      <p:sp>
        <p:nvSpPr>
          <p:cNvPr id="19468" name="Rectangle 14"/>
          <p:cNvSpPr>
            <a:spLocks noChangeArrowheads="1"/>
          </p:cNvSpPr>
          <p:nvPr/>
        </p:nvSpPr>
        <p:spPr bwMode="auto">
          <a:xfrm>
            <a:off x="4787900" y="1916113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Надя Богданова</a:t>
            </a:r>
          </a:p>
        </p:txBody>
      </p:sp>
      <p:sp>
        <p:nvSpPr>
          <p:cNvPr id="19469" name="Прямоугольник 6"/>
          <p:cNvSpPr>
            <a:spLocks noChangeArrowheads="1"/>
          </p:cNvSpPr>
          <p:nvPr/>
        </p:nvSpPr>
        <p:spPr bwMode="auto">
          <a:xfrm>
            <a:off x="395288" y="4652963"/>
            <a:ext cx="1766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Витя Хоменко</a:t>
            </a:r>
          </a:p>
        </p:txBody>
      </p:sp>
      <p:sp>
        <p:nvSpPr>
          <p:cNvPr id="19470" name="Прямоугольник 6"/>
          <p:cNvSpPr>
            <a:spLocks noChangeArrowheads="1"/>
          </p:cNvSpPr>
          <p:nvPr/>
        </p:nvSpPr>
        <p:spPr bwMode="auto">
          <a:xfrm>
            <a:off x="6877050" y="4292600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Саша Бородулин</a:t>
            </a:r>
          </a:p>
        </p:txBody>
      </p:sp>
      <p:sp>
        <p:nvSpPr>
          <p:cNvPr id="19471" name="Прямоугольник 6"/>
          <p:cNvSpPr>
            <a:spLocks noChangeArrowheads="1"/>
          </p:cNvSpPr>
          <p:nvPr/>
        </p:nvSpPr>
        <p:spPr bwMode="auto">
          <a:xfrm>
            <a:off x="3563938" y="40767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rgbClr val="FF0000"/>
                </a:solidFill>
                <a:latin typeface="Calibri" pitchFamily="34" charset="0"/>
              </a:rPr>
              <a:t>Вася Коробко</a:t>
            </a:r>
          </a:p>
        </p:txBody>
      </p:sp>
      <p:sp>
        <p:nvSpPr>
          <p:cNvPr id="19472" name="Rectangle 18"/>
          <p:cNvSpPr>
            <a:spLocks noChangeArrowheads="1"/>
          </p:cNvSpPr>
          <p:nvPr/>
        </p:nvSpPr>
        <p:spPr bwMode="auto">
          <a:xfrm>
            <a:off x="2555875" y="6491288"/>
            <a:ext cx="1912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  </a:t>
            </a:r>
            <a:r>
              <a:rPr lang="ru-RU" i="1">
                <a:solidFill>
                  <a:srgbClr val="FF0000"/>
                </a:solidFill>
              </a:rPr>
              <a:t>Костя Кравчук</a:t>
            </a:r>
          </a:p>
        </p:txBody>
      </p:sp>
      <p:sp>
        <p:nvSpPr>
          <p:cNvPr id="19473" name="Прямоугольник 6"/>
          <p:cNvSpPr>
            <a:spLocks noChangeArrowheads="1"/>
          </p:cNvSpPr>
          <p:nvPr/>
        </p:nvSpPr>
        <p:spPr bwMode="auto">
          <a:xfrm>
            <a:off x="5003800" y="6461125"/>
            <a:ext cx="1674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Галя Комлева</a:t>
            </a:r>
          </a:p>
        </p:txBody>
      </p:sp>
      <p:sp>
        <p:nvSpPr>
          <p:cNvPr id="19474" name="Rectangle 20"/>
          <p:cNvSpPr>
            <a:spLocks noChangeArrowheads="1"/>
          </p:cNvSpPr>
          <p:nvPr/>
        </p:nvSpPr>
        <p:spPr bwMode="auto">
          <a:xfrm>
            <a:off x="250825" y="2060575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Юта Бондаровская</a:t>
            </a:r>
          </a:p>
        </p:txBody>
      </p:sp>
      <p:sp>
        <p:nvSpPr>
          <p:cNvPr id="19475" name="Прямоугольник 6"/>
          <p:cNvSpPr>
            <a:spLocks noChangeArrowheads="1"/>
          </p:cNvSpPr>
          <p:nvPr/>
        </p:nvSpPr>
        <p:spPr bwMode="auto">
          <a:xfrm>
            <a:off x="6877050" y="1989138"/>
            <a:ext cx="186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rgbClr val="FF0000"/>
                </a:solidFill>
                <a:latin typeface="Calibri" pitchFamily="34" charset="0"/>
              </a:rPr>
              <a:t>Лара Михеенко</a:t>
            </a:r>
          </a:p>
        </p:txBody>
      </p:sp>
      <p:sp>
        <p:nvSpPr>
          <p:cNvPr id="27" name="5-конечная звезда 26">
            <a:hlinkClick r:id="rId12" action="ppaction://hlinksldjump"/>
          </p:cNvPr>
          <p:cNvSpPr/>
          <p:nvPr/>
        </p:nvSpPr>
        <p:spPr>
          <a:xfrm>
            <a:off x="727614" y="5267563"/>
            <a:ext cx="793054" cy="747351"/>
          </a:xfrm>
          <a:prstGeom prst="star5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-100013"/>
            <a:ext cx="8229600" cy="714376"/>
          </a:xfrm>
        </p:spPr>
        <p:txBody>
          <a:bodyPr/>
          <a:lstStyle/>
          <a:p>
            <a:pPr eaLnBrk="1" hangingPunct="1"/>
            <a:r>
              <a:rPr lang="ru-RU" sz="4000" i="1" smtClean="0">
                <a:solidFill>
                  <a:srgbClr val="FF0000"/>
                </a:solidFill>
              </a:rPr>
              <a:t>Марат Казей</a:t>
            </a:r>
          </a:p>
        </p:txBody>
      </p:sp>
      <p:pic>
        <p:nvPicPr>
          <p:cNvPr id="20483" name="Рисунок 3" descr="011.jpg"/>
          <p:cNvPicPr>
            <a:picLocks noChangeAspect="1"/>
          </p:cNvPicPr>
          <p:nvPr/>
        </p:nvPicPr>
        <p:blipFill>
          <a:blip r:embed="rId2" cstate="print"/>
          <a:srcRect l="1328" t="10448" r="2324" b="3125"/>
          <a:stretch>
            <a:fillRect/>
          </a:stretch>
        </p:blipFill>
        <p:spPr bwMode="auto">
          <a:xfrm>
            <a:off x="323850" y="549275"/>
            <a:ext cx="31130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635375" y="476250"/>
            <a:ext cx="55086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</a:t>
            </a:r>
            <a:r>
              <a:rPr lang="ru-RU">
                <a:latin typeface="Calibri" pitchFamily="34" charset="0"/>
              </a:rPr>
              <a:t>...Война обрушилась на белорусскую землю. В деревню, где жил Марат с мамой, Анной Александровной Казей, ворвались фашисты. Осенью Марату уже не пришлось идти в школу в пятый класс. Школьное здание фашисты превратили в свою казарму. Враг лютовал.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За связь с партизанами была схвачена Анна Александровна Казей, и вскоре Марат узнал, что маму повесили в Минске. Гневом и ненавистью к врагу наполнилось сердце мальчика. Вместе с сестрой, комсомолкой Адой, пионер Марат Казей ушел к партизанам в Станьковский лес.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4005263"/>
            <a:ext cx="914558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Он стал разведчиком в штабе партизанской бригады. Проникал во вражеские гарнизоны и доставлял командованию ценные сведения. Используя эти данные, партизаны разработали дерзкую операцию и разгромили фашистский гарнизон в городе Дзержинске...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Марат участвовал в боях и неизменно проявлял отвагу, бесстрашие, вместе с опытными подрывниками минировал железную дорогу.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Марат погиб в бою. Сражался до последнего патрона, а когда у него осталась лишь одна граната, подпустил врагов поближе и взорвал их... и себя.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  За мужество и отвагу пионер Марат Казей был удостоен звания Героя Советского Союза. В городе Минске поставлен памятник юному герою.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 из 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00063"/>
            <a:ext cx="49625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00250" y="4572000"/>
            <a:ext cx="40846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Белорусия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г Минск, городской парк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Памятник Марату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Казею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</TotalTime>
  <Words>1520</Words>
  <Application>Microsoft Office PowerPoint</Application>
  <PresentationFormat>Экран (4:3)</PresentationFormat>
  <Paragraphs>102</Paragraphs>
  <Slides>33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Дети – герои Великой Отечественной войны</vt:lpstr>
      <vt:lpstr>Слайд 2</vt:lpstr>
      <vt:lpstr>Слайд 3</vt:lpstr>
      <vt:lpstr>Слайд 4</vt:lpstr>
      <vt:lpstr>Слайд 5</vt:lpstr>
      <vt:lpstr>Слайд 6</vt:lpstr>
      <vt:lpstr>Слайд 7</vt:lpstr>
      <vt:lpstr>Марат Казей</vt:lpstr>
      <vt:lpstr>Слайд 9</vt:lpstr>
      <vt:lpstr>Зина Портнова</vt:lpstr>
      <vt:lpstr>Леня Голиков</vt:lpstr>
      <vt:lpstr>Слайд 12</vt:lpstr>
      <vt:lpstr>Слайд 13</vt:lpstr>
      <vt:lpstr>Володя Казначеев</vt:lpstr>
      <vt:lpstr>Валя Зенкина</vt:lpstr>
      <vt:lpstr>Аркадий Каманин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Таня Савичева</vt:lpstr>
      <vt:lpstr>Слайд 29</vt:lpstr>
      <vt:lpstr>Слайд 30</vt:lpstr>
      <vt:lpstr>Слайд 31</vt:lpstr>
      <vt:lpstr>Слайд 32</vt:lpstr>
      <vt:lpstr>Слайд 33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- герои ВОВ</dc:title>
  <dc:creator>Галкина Н.В.</dc:creator>
  <cp:lastModifiedBy>звезда</cp:lastModifiedBy>
  <cp:revision>49</cp:revision>
  <dcterms:created xsi:type="dcterms:W3CDTF">2008-05-02T17:27:56Z</dcterms:created>
  <dcterms:modified xsi:type="dcterms:W3CDTF">2020-05-06T13:28:19Z</dcterms:modified>
</cp:coreProperties>
</file>