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1" r:id="rId7"/>
    <p:sldId id="260" r:id="rId8"/>
    <p:sldId id="263" r:id="rId9"/>
    <p:sldId id="264" r:id="rId10"/>
    <p:sldId id="262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5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image" Target="../media/image43.jpeg"/><Relationship Id="rId21" Type="http://schemas.openxmlformats.org/officeDocument/2006/relationships/image" Target="../media/image61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jpeg"/><Relationship Id="rId2" Type="http://schemas.openxmlformats.org/officeDocument/2006/relationships/image" Target="../media/image2.jpeg"/><Relationship Id="rId16" Type="http://schemas.openxmlformats.org/officeDocument/2006/relationships/image" Target="../media/image56.jpeg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23" Type="http://schemas.openxmlformats.org/officeDocument/2006/relationships/image" Target="../media/image63.jpeg"/><Relationship Id="rId10" Type="http://schemas.openxmlformats.org/officeDocument/2006/relationships/image" Target="../media/image50.jpeg"/><Relationship Id="rId19" Type="http://schemas.openxmlformats.org/officeDocument/2006/relationships/image" Target="../media/image59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Relationship Id="rId22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home\Desktop\6cbbfbfb55c6e8f5d02ec25a31f6e3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Орден Славы</a:t>
            </a:r>
            <a:r>
              <a:rPr lang="ru-RU" sz="2800" b="1" i="1" dirty="0" smtClean="0">
                <a:latin typeface="Georgia" pitchFamily="18" charset="0"/>
              </a:rPr>
              <a:t> 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9" name="Содержимое 8" descr="http://www.mechta79.ru/download/polk/nagrada-vov/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1150938"/>
            <a:ext cx="7310464" cy="47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smtClean="0">
                <a:latin typeface="Georgia" pitchFamily="18" charset="0"/>
              </a:rPr>
              <a:t>Орден Славы учрежден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8 ноября 1943 г.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Орден Славы напоминает старинный русский солдатский орден - Георгиевский крест. Об этом сходстве напоминает знаменитая черно-оранжевая ленточка, которая получила название Георгиевской.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Орден Славы имеет три степени, из которых орден высшей I степени — золотой, а II и III — серебряные (у второй степени был позолочен центральный медальон). Награждаются лица рядового и сержантского состава Красной Армии, а в авиации  лица, имеющие звание младшего лейтенанта.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      Вручался только за личные заслуги, воинские части и соединения им не награждались.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Эти знаки отличия могли быть выданы за личный подвиг на поле боя, выдавались в порядке строгой последовательности — от низшей степени к высшей.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Georgia" pitchFamily="18" charset="0"/>
              </a:rPr>
              <a:t>Орденом Славы награждались за то, что:</a:t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0072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3800" dirty="0" smtClean="0">
                <a:latin typeface="Georgia" pitchFamily="18" charset="0"/>
              </a:rPr>
              <a:t>• </a:t>
            </a:r>
            <a:r>
              <a:rPr lang="ru-RU" sz="5500" dirty="0" smtClean="0">
                <a:latin typeface="Georgia" pitchFamily="18" charset="0"/>
              </a:rPr>
              <a:t>ворвавшись первым в расположение противника, личной храбростью содействовал успеху общего дела;</a:t>
            </a:r>
          </a:p>
          <a:p>
            <a:pPr>
              <a:buNone/>
            </a:pPr>
            <a:r>
              <a:rPr lang="ru-RU" sz="5500" dirty="0" smtClean="0">
                <a:latin typeface="Georgia" pitchFamily="18" charset="0"/>
              </a:rPr>
              <a:t>       • находясь в загоревшемся танке, продолжал выполнять боевую задачу;</a:t>
            </a:r>
          </a:p>
          <a:p>
            <a:pPr>
              <a:buNone/>
            </a:pPr>
            <a:r>
              <a:rPr lang="ru-RU" sz="5500" dirty="0" smtClean="0">
                <a:latin typeface="Georgia" pitchFamily="18" charset="0"/>
              </a:rPr>
              <a:t>       • в минуту опасности спас знамя своей части от захвата противником;</a:t>
            </a:r>
          </a:p>
          <a:p>
            <a:pPr>
              <a:buNone/>
            </a:pPr>
            <a:r>
              <a:rPr lang="ru-RU" sz="5500" dirty="0" smtClean="0">
                <a:latin typeface="Georgia" pitchFamily="18" charset="0"/>
              </a:rPr>
              <a:t>       • из личного оружия меткой стрельбой уничтожил от 10 до 50 солдат и офицеров противника;</a:t>
            </a:r>
          </a:p>
          <a:p>
            <a:pPr>
              <a:buNone/>
            </a:pPr>
            <a:r>
              <a:rPr lang="ru-RU" sz="5500" dirty="0" smtClean="0">
                <a:latin typeface="Georgia" pitchFamily="18" charset="0"/>
              </a:rPr>
              <a:t>       • уничтожил ручными гранатами на поле боя или в тылу противника от одного до трех танков;</a:t>
            </a:r>
          </a:p>
          <a:p>
            <a:pPr>
              <a:buNone/>
            </a:pPr>
            <a:r>
              <a:rPr lang="ru-RU" sz="5500" dirty="0" smtClean="0">
                <a:latin typeface="Georgia" pitchFamily="18" charset="0"/>
              </a:rPr>
              <a:t>       • уничтожил огнем артиллерии или пулемета не менее трех самолетов противника;</a:t>
            </a:r>
          </a:p>
          <a:p>
            <a:pPr>
              <a:buNone/>
            </a:pPr>
            <a:r>
              <a:rPr lang="ru-RU" sz="5500" dirty="0" smtClean="0">
                <a:latin typeface="Georgia" pitchFamily="18" charset="0"/>
              </a:rPr>
              <a:t>       • лично захватил в плен вражеского офицера;</a:t>
            </a:r>
          </a:p>
          <a:p>
            <a:pPr>
              <a:buNone/>
            </a:pPr>
            <a:r>
              <a:rPr lang="ru-RU" sz="3800" dirty="0" smtClean="0">
                <a:latin typeface="Georgia" pitchFamily="18" charset="0"/>
              </a:rPr>
              <a:t>       • </a:t>
            </a:r>
            <a:r>
              <a:rPr lang="ru-RU" sz="5500" dirty="0" smtClean="0">
                <a:latin typeface="Georgia" pitchFamily="18" charset="0"/>
              </a:rPr>
              <a:t>рискуя жизнью, спас в бою командира от угрожавшей ему непосредственной опасности;</a:t>
            </a:r>
          </a:p>
          <a:p>
            <a:pPr>
              <a:buNone/>
            </a:pPr>
            <a:r>
              <a:rPr lang="ru-RU" sz="5500" dirty="0" smtClean="0">
                <a:latin typeface="Georgia" pitchFamily="18" charset="0"/>
              </a:rPr>
              <a:t>       • пренебрегая личной опасностью, в бою захватил неприятельское знамя;</a:t>
            </a:r>
          </a:p>
          <a:p>
            <a:pPr>
              <a:buNone/>
            </a:pPr>
            <a:r>
              <a:rPr lang="ru-RU" sz="5500" dirty="0" smtClean="0">
                <a:latin typeface="Georgia" pitchFamily="18" charset="0"/>
              </a:rPr>
              <a:t>       • будучи ранен, после перевязки снова вернулся в строй;</a:t>
            </a:r>
          </a:p>
          <a:p>
            <a:pPr>
              <a:buNone/>
            </a:pPr>
            <a:r>
              <a:rPr lang="ru-RU" sz="5500" dirty="0" smtClean="0">
                <a:latin typeface="Georgia" pitchFamily="18" charset="0"/>
              </a:rPr>
              <a:t>       • из личного оружия сбил самолет противника;</a:t>
            </a:r>
          </a:p>
          <a:p>
            <a:pPr>
              <a:buNone/>
            </a:pPr>
            <a:r>
              <a:rPr lang="ru-RU" sz="5500" dirty="0" smtClean="0">
                <a:latin typeface="Georgia" pitchFamily="18" charset="0"/>
              </a:rPr>
              <a:t>       • стремительно врезавшись на своем танке в колонну противника, смял его и продолжал выполнять боевое задание;</a:t>
            </a:r>
          </a:p>
          <a:p>
            <a:pPr>
              <a:buNone/>
            </a:pPr>
            <a:r>
              <a:rPr lang="ru-RU" sz="5500" dirty="0" smtClean="0">
                <a:latin typeface="Georgia" pitchFamily="18" charset="0"/>
              </a:rPr>
              <a:t>       • находясь в разведке, добыл ценные сведения о противнике.</a:t>
            </a:r>
            <a:endParaRPr lang="ru-RU" sz="55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14"/>
            <a:ext cx="8229600" cy="142875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b="1" i="1" dirty="0" err="1" smtClean="0">
                <a:latin typeface="Georgia" pitchFamily="18" charset="0"/>
              </a:rPr>
              <a:t>Фончиков</a:t>
            </a:r>
            <a:r>
              <a:rPr lang="ru-RU" sz="2700" b="1" i="1" dirty="0" smtClean="0">
                <a:latin typeface="Georgia" pitchFamily="18" charset="0"/>
              </a:rPr>
              <a:t> Иван Федорович </a:t>
            </a:r>
            <a:r>
              <a:rPr lang="ru-RU" sz="2700" i="1" dirty="0" smtClean="0">
                <a:latin typeface="Georgia" pitchFamily="18" charset="0"/>
              </a:rPr>
              <a:t>- </a:t>
            </a:r>
            <a:r>
              <a:rPr lang="ru-RU" sz="2700" dirty="0" smtClean="0">
                <a:latin typeface="Georgia" pitchFamily="18" charset="0"/>
              </a:rPr>
              <a:t>кавалер трех </a:t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>орденов Славы живет в нашем городе Алатыре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                                  </a:t>
            </a:r>
            <a:r>
              <a:rPr lang="ru-RU" sz="2600" dirty="0" smtClean="0">
                <a:latin typeface="Georgia" pitchFamily="18" charset="0"/>
              </a:rPr>
              <a:t>Будучи</a:t>
            </a:r>
            <a:r>
              <a:rPr lang="ru-RU" sz="2600" i="1" dirty="0" smtClean="0">
                <a:latin typeface="Georgia" pitchFamily="18" charset="0"/>
              </a:rPr>
              <a:t>  </a:t>
            </a:r>
            <a:r>
              <a:rPr lang="ru-RU" sz="2600" dirty="0" smtClean="0">
                <a:latin typeface="Georgia" pitchFamily="18" charset="0"/>
              </a:rPr>
              <a:t>командиром  снайперского             </a:t>
            </a:r>
          </a:p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                                           отдела за личную храбрость и отвагу,                  </a:t>
            </a:r>
          </a:p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                                           проявленную в боях, в марте 1944г. он </a:t>
            </a:r>
          </a:p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                                           награжден орденом Славы </a:t>
            </a:r>
            <a:r>
              <a:rPr lang="en-US" sz="2600" dirty="0" smtClean="0">
                <a:latin typeface="Georgia" pitchFamily="18" charset="0"/>
              </a:rPr>
              <a:t>III</a:t>
            </a:r>
            <a:r>
              <a:rPr lang="ru-RU" sz="2600" dirty="0" smtClean="0">
                <a:latin typeface="Georgia" pitchFamily="18" charset="0"/>
              </a:rPr>
              <a:t> степени, </a:t>
            </a:r>
          </a:p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                                           а в октябре 1946 года младший </a:t>
            </a:r>
          </a:p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                                           лейтенант </a:t>
            </a:r>
            <a:r>
              <a:rPr lang="ru-RU" sz="2600" dirty="0" err="1" smtClean="0">
                <a:latin typeface="Georgia" pitchFamily="18" charset="0"/>
              </a:rPr>
              <a:t>Фончиков</a:t>
            </a:r>
            <a:r>
              <a:rPr lang="ru-RU" sz="2600" dirty="0" smtClean="0">
                <a:latin typeface="Georgia" pitchFamily="18" charset="0"/>
              </a:rPr>
              <a:t> был удостоен                   </a:t>
            </a:r>
          </a:p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                                           сразу двух орденов Славы </a:t>
            </a:r>
            <a:r>
              <a:rPr lang="en-US" sz="2600" dirty="0" smtClean="0">
                <a:latin typeface="Georgia" pitchFamily="18" charset="0"/>
              </a:rPr>
              <a:t>II</a:t>
            </a:r>
            <a:r>
              <a:rPr lang="ru-RU" sz="2600" dirty="0" smtClean="0">
                <a:latin typeface="Georgia" pitchFamily="18" charset="0"/>
              </a:rPr>
              <a:t>,  </a:t>
            </a:r>
            <a:r>
              <a:rPr lang="en-US" sz="2600" dirty="0" smtClean="0">
                <a:latin typeface="Georgia" pitchFamily="18" charset="0"/>
              </a:rPr>
              <a:t>I</a:t>
            </a:r>
            <a:r>
              <a:rPr lang="ru-RU" sz="2600" dirty="0" smtClean="0">
                <a:latin typeface="Georgia" pitchFamily="18" charset="0"/>
              </a:rPr>
              <a:t> степеней и   </a:t>
            </a:r>
          </a:p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                                           Сталинской медали. Награждение     </a:t>
            </a:r>
          </a:p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                                           проходило в торжественной обстановке </a:t>
            </a:r>
          </a:p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                                           Саратовского танкового училища, где служил </a:t>
            </a:r>
          </a:p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                                           Иван Федорович. Медали вручал генерал – </a:t>
            </a:r>
          </a:p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                                           майор </a:t>
            </a:r>
            <a:r>
              <a:rPr lang="ru-RU" sz="2600" dirty="0" err="1" smtClean="0">
                <a:latin typeface="Georgia" pitchFamily="18" charset="0"/>
              </a:rPr>
              <a:t>Цыбин</a:t>
            </a:r>
            <a:r>
              <a:rPr lang="ru-RU" sz="26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Всем смертям назло И.Ф. </a:t>
            </a:r>
            <a:r>
              <a:rPr lang="ru-RU" sz="2600" dirty="0" err="1" smtClean="0">
                <a:latin typeface="Georgia" pitchFamily="18" charset="0"/>
              </a:rPr>
              <a:t>Фончиков</a:t>
            </a:r>
            <a:r>
              <a:rPr lang="ru-RU" sz="2600" dirty="0" smtClean="0">
                <a:latin typeface="Georgia" pitchFamily="18" charset="0"/>
              </a:rPr>
              <a:t> выжил, выстоял и победил.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 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" name="Рисунок 7" descr="http://alatyr.chuvsu.ru/photos/vetera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8575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В нашем мини-музее представлены документы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нашего земляка Петрова П.Е. о награждении его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Орденом Славы </a:t>
            </a:r>
            <a:r>
              <a:rPr lang="en-US" sz="2400" dirty="0" smtClean="0">
                <a:latin typeface="Georgia" pitchFamily="18" charset="0"/>
              </a:rPr>
              <a:t>III</a:t>
            </a:r>
            <a:r>
              <a:rPr lang="ru-RU" sz="2400" dirty="0" smtClean="0">
                <a:latin typeface="Georgia" pitchFamily="18" charset="0"/>
              </a:rPr>
              <a:t> степени</a:t>
            </a:r>
          </a:p>
          <a:p>
            <a:endParaRPr lang="ru-RU" dirty="0"/>
          </a:p>
        </p:txBody>
      </p:sp>
      <p:pic>
        <p:nvPicPr>
          <p:cNvPr id="6" name="Рисунок 5" descr="C:\Users\Звезда\Desktop\59ad16cde49407496dfb27b98d32485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2140416" cy="4525963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204" t="1568" r="821" b="1218"/>
          <a:stretch>
            <a:fillRect/>
          </a:stretch>
        </p:blipFill>
        <p:spPr bwMode="auto">
          <a:xfrm>
            <a:off x="4357686" y="1500174"/>
            <a:ext cx="32147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Орден Отечественной войны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686800" cy="526893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Орден Отечественной войны — военный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орден СССР учрежден 20 мая 1942 года. Орден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Отечественной войны — первая награда,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появившаяся в годы Великой Отечественной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войны.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Состоит из двух степеней: I и II степени.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Высшей степенью ордена является I степень.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За  основу награды  был взят проект А. И. Кузнецова,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а идея надписи «Отечественная война» на знаке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была взята из проекта С. И. Дмитриева.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www.mechta79.ru/download/polk/nagrada-vov/1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echta79.ru/download/polk/nagrada-vov/1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25003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     </a:t>
            </a:r>
            <a:r>
              <a:rPr lang="ru-RU" sz="2200" dirty="0" smtClean="0">
                <a:latin typeface="Georgia" pitchFamily="18" charset="0"/>
              </a:rPr>
              <a:t>Орденом Отечественной войны награждались </a:t>
            </a:r>
          </a:p>
          <a:p>
            <a:pPr>
              <a:buNone/>
            </a:pPr>
            <a:r>
              <a:rPr lang="ru-RU" sz="2200" dirty="0" smtClean="0">
                <a:latin typeface="Georgia" pitchFamily="18" charset="0"/>
              </a:rPr>
              <a:t>     лица рядового и начальствующего состава </a:t>
            </a:r>
          </a:p>
          <a:p>
            <a:pPr>
              <a:buNone/>
            </a:pPr>
            <a:r>
              <a:rPr lang="ru-RU" sz="2200" dirty="0" smtClean="0">
                <a:latin typeface="Georgia" pitchFamily="18" charset="0"/>
              </a:rPr>
              <a:t>    Красной Армии, Военно-Морского Флота, войск НКВД и партизанских отрядов, проявившие в боях за Советскую Родину храбрость, стойкость и мужество, а также военнослужащие, которые своими действиями способствовали успеху боевых операций наших войск.</a:t>
            </a:r>
          </a:p>
          <a:p>
            <a:pPr>
              <a:buNone/>
            </a:pPr>
            <a:endParaRPr lang="ru-RU" sz="14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Georgia" pitchFamily="18" charset="0"/>
              </a:rPr>
              <a:t>         Для получения ордена 1 степени также необходимо было уничтожить 3 легких танковых машины или 2 тяжелых/средних.</a:t>
            </a:r>
          </a:p>
          <a:p>
            <a:pPr>
              <a:buNone/>
            </a:pP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2200" dirty="0" smtClean="0">
                <a:latin typeface="Georgia" pitchFamily="18" charset="0"/>
              </a:rPr>
              <a:t>         Орден Отечественной войны 2 степени получали те, кто самостоятельно уничтожил 2 легкие танковые машины или 1 тяжелую /среднюю либо в рядах орудийного расчета 3 легкие танковые машины или 2 тяжелые /средние.</a:t>
            </a:r>
            <a:endParaRPr lang="ru-RU" sz="2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686800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Georgia" pitchFamily="18" charset="0"/>
              </a:rPr>
              <a:t>В нашем мини-музее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хранится копия выписки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из приказа № 24/</a:t>
            </a:r>
            <a:r>
              <a:rPr lang="ru-RU" sz="2400" dirty="0" err="1" smtClean="0">
                <a:latin typeface="Georgia" pitchFamily="18" charset="0"/>
              </a:rPr>
              <a:t>н</a:t>
            </a:r>
            <a:r>
              <a:rPr lang="ru-RU" sz="2400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от 14.10.1944 г.,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о награждении Орденом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Отечественной войны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2 степени наиболее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отличившихся бойцов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и одного из наших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земляков Дроздова В.В.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785794"/>
            <a:ext cx="36671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Орден Ленина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51435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Орден Ленина — высшая награда Союза                     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Советских Социалистических            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Республик — учреждён 6 апреля 1930 года.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                                 Штамп для пробного образца знака           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«ордена Ленина» гравировал Алексей       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Пугачёв.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                                 Эту награду давали за выдающиеся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заслуги в труде и обороне.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В нашем мини- музее хранится такая награда.            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Ее получил   житель нашего города Якунин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П.А.  за  труд в тылу врага. Являясь                   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машинистом паровоза он осуществлял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огромные встречные потоки перевозок: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эвакуируемых людей и промышленные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предприятия – в тыл; живую силу и технику – к фронту, за что уже в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мирное время был удостоен высокой награды.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Рисунок 4" descr="http://www.mechta79.ru/download/polk/nagrada-vov/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25717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Медаль «За отвагу»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901146" cy="505461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</a:t>
            </a:r>
            <a:r>
              <a:rPr lang="ru-RU" dirty="0" smtClean="0">
                <a:latin typeface="Georgia" pitchFamily="18" charset="0"/>
              </a:rPr>
              <a:t>Медаль "За отвагу" - самая почетная              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солдатская военная медаль. Медаль         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«За отвагу» была особо популярной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и ценимой среди фронтовиков, 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поскольку ею награждали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исключительно за храбрость,             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проявленную в бою. Медаль вручалась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военнослужащим Советской Армии,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Военно-Морского Флота, пограничных и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внутренних войск.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В основном медалью «За отвагу»             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награждали рядовой и сержантский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состав, но также она вручалась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и офицерам (преимущественно младшего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звена).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 descr="http://www.mechta79.ru/download/polk/nagrada-vov/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242889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6643734" cy="100013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Муниципальное бюджетное дошкольное образовательное учреждение «Детский сад № 8 «Звездочка» города Алатыря Чувашской Республики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928802"/>
            <a:ext cx="7072362" cy="36433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  <a:t>Виртуальная экскурсия по мини-музею 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  <a:t>«Войны священные страницы навеки в памяти людской»</a:t>
            </a:r>
            <a:endParaRPr lang="ru-RU" sz="40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Georgia" pitchFamily="18" charset="0"/>
              </a:rPr>
              <a:t>Медаль вручалась:</a:t>
            </a:r>
            <a:br>
              <a:rPr lang="ru-RU" sz="3600" dirty="0" smtClean="0">
                <a:latin typeface="Georgia" pitchFamily="18" charset="0"/>
              </a:rPr>
            </a:b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Georgia" pitchFamily="18" charset="0"/>
              </a:rPr>
              <a:t>за умелые, инициативные и смелые действия в бою, способствовавшие успешному выполнению боевых задач воинской частью, подразделением,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мужество, проявленное при защите государственной границы СССР, отличные успехи в боевой и политической подготовке,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освоении новой боевой техники и поддержании высокой боевой готовности воинских частей и их подразделений и другие заслуги во время прохождения действительной военной службы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Медаль «За боевые заслуги»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505461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ru-RU" dirty="0" smtClean="0">
                <a:latin typeface="Georgia" pitchFamily="18" charset="0"/>
              </a:rPr>
              <a:t>Медаль "За боевые заслуги"                        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учреждена 17 октября 1938                          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года для награждения за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активное содействие успеху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боевых действий, укрепление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боевой готовности войск.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Медалью “За боевые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заслуги” награждаются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военнослужащие Советской      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Армии, Военно-Морского Флота,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пограничных и внутренних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войск и другие граждане СССР.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Рисунок 5" descr="http://www.mechta79.ru/download/polk/nagrada-vov/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25717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Georgia" pitchFamily="18" charset="0"/>
              </a:rPr>
              <a:t>Документы из нашего мини-музея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 b="15714"/>
          <a:stretch>
            <a:fillRect/>
          </a:stretch>
        </p:blipFill>
        <p:spPr bwMode="auto">
          <a:xfrm>
            <a:off x="500034" y="1142984"/>
            <a:ext cx="35719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 cstate="print">
            <a:lum contrast="10000"/>
          </a:blip>
          <a:srcRect t="1587" r="2570" b="1587"/>
          <a:stretch>
            <a:fillRect/>
          </a:stretch>
        </p:blipFill>
        <p:spPr bwMode="auto">
          <a:xfrm>
            <a:off x="4572000" y="1071546"/>
            <a:ext cx="36433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Georgia" pitchFamily="18" charset="0"/>
              </a:rPr>
              <a:t/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Медаль "За оборону Москвы"</a:t>
            </a:r>
            <a:br>
              <a:rPr lang="ru-RU" sz="3200" b="1" dirty="0" smtClean="0">
                <a:latin typeface="Georgia" pitchFamily="18" charset="0"/>
              </a:rPr>
            </a:b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</a:t>
            </a:r>
            <a:r>
              <a:rPr lang="ru-RU" sz="1800" dirty="0" smtClean="0">
                <a:latin typeface="Georgia" pitchFamily="18" charset="0"/>
              </a:rPr>
              <a:t>Медаль «За оборону Москвы» утверждена             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                                                01.05.1944. Автор рисунка  медали — художник        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                                                Н. И. Москалёв                           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                       Медалью «За оборону Москвы» награждались        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                                                все участники обороны Москвы.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Georgia" pitchFamily="18" charset="0"/>
              </a:rPr>
              <a:t>                 </a:t>
            </a:r>
            <a:endParaRPr lang="ru-RU" sz="1800" dirty="0" smtClean="0"/>
          </a:p>
          <a:p>
            <a:pPr>
              <a:buNone/>
            </a:pPr>
            <a:r>
              <a:rPr lang="ru-RU" sz="1400" dirty="0" smtClean="0">
                <a:latin typeface="Georgia" pitchFamily="18" charset="0"/>
              </a:rPr>
              <a:t>                                                             Копия  удостоверения к медали "За оборону Москвы"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www.mechta79.ru/download/polk/nagrada-vov/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3574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t="31568" b="14766"/>
          <a:stretch>
            <a:fillRect/>
          </a:stretch>
        </p:blipFill>
        <p:spPr bwMode="auto">
          <a:xfrm>
            <a:off x="3357554" y="2714620"/>
            <a:ext cx="483623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Медаль «За оборону Сталинграда»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6868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800" dirty="0" smtClean="0">
                <a:latin typeface="Georgia" pitchFamily="18" charset="0"/>
              </a:rPr>
              <a:t>Медаль «За оборону Сталинграда»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     учреждена  22 декабря 1942 года. 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     Автор рисунка медали — художник 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     Н. И. Москалёв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Медалью «За оборону Сталинграда» 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     награждались все участники 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     обороны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     Сталинграда — военнослужащие 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     Красной Армии, Военно-Морского 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     Флота и войск НКВД, а также 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     лица из гражданского населения, 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     принимавшие непосредственное 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     участие в обороне. 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6714" t="1659" r="6006" b="3760"/>
          <a:stretch>
            <a:fillRect/>
          </a:stretch>
        </p:blipFill>
        <p:spPr bwMode="auto">
          <a:xfrm>
            <a:off x="6215074" y="2071678"/>
            <a:ext cx="27860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mechta79.ru/download/polk/nagrada-vov/38.jpg"/>
          <p:cNvPicPr/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4357686" y="1000108"/>
            <a:ext cx="1905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Медаль "За победу над Германией в Великой Отечественной войне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1941-1945 гг."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Georgia" pitchFamily="18" charset="0"/>
              </a:rPr>
              <a:t>Медаль «За победу над Германией в Великой Отечественной войне 1941—1945 гг.» учреждена  9 мая 1945 года. Авторы медали — художники Е. М. Романов и И. К. Андрианов.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Медалью «За победу над Германией в Великой Отечественной войне 1941—1945 гг.» награждались: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все военнослужащие и лица вольнонаёмного штатного состава, принимавшие в рядах Красной Армии, Военно-Морского Флота и войск НКВД непосредственное участие на фронтах Отечественной войны или обеспечивавшие победу своей работой в военных округах;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все военнослужащие и лица вольнонаёмного штатного состава, служившие в период Великой Отечественной войны в рядах действующей Красной Армии, Военно-Морского Флота и войск НКВД, но выбывшие из них по ранению, болезни и увечью, а также переведённые по решению государственных и партийных организаций на другую работу вне армии.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                                                          </a:t>
            </a: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                                                          Копия удостоверения к медали "За победу над  </a:t>
            </a: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                                                          Германией в Великой Отечественной войне </a:t>
            </a: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                                                          1941-1945 гг.« хранящаяся в нашем мини-музее.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t="20519" b="27393"/>
          <a:stretch>
            <a:fillRect/>
          </a:stretch>
        </p:blipFill>
        <p:spPr bwMode="auto">
          <a:xfrm>
            <a:off x="3357554" y="1785926"/>
            <a:ext cx="550072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http://www.mechta79.ru/download/polk/nagrada-vov/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928670"/>
            <a:ext cx="25717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643998" cy="55546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Georgia" pitchFamily="18" charset="0"/>
              </a:rPr>
              <a:t>Большинство жителей СССР, оставшихся в тылу, самоотверженно работали, чтобы обеспечить воинов Красной армии продовольствием, обмундированием, оружием и боеприпасами. Многие люди, не служившие в Красной армии, участвовали в обороне своих родных городов от немецко-фашистских захватчиков. Они строили защитные укрепления и фортификационные сооружения, тушили пожары, возникавшие после авиационных налетов, участвовали в мероприятиях по противовоздушной обороне, ухаживали за больными и ранеными, снабжали население продуктами и питания и т.п. Причем, часто люди делали все перечисленное с риском для собственной жизни.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Georgia" pitchFamily="18" charset="0"/>
              </a:rPr>
              <a:t>Медаль «За доблестный труд в Великой Отечественной войне 1941-1945 гг.»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Для них 6 июня 1945 года была                      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учреждена медаль «За доблестный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труд в Великой Отечественной 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войне 1941-1945 гг.».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Авторы рисунка медали —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художники И. К. Андрианов и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Е. М. Романов.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                                        Ее вручали рабочим, колхозникам,                   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инженерам, ученым, деятелям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культуры, руководителям партийных и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профсоюзных организаций,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обеспечивших своим доблестным и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самоотверженным трудом победу Советского                          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Союза над Германией в Великой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                                         Отечественной войне.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Рисунок 4" descr="http://www.mechta79.ru/download/polk/nagrada-vov/41.jpg"/>
          <p:cNvPicPr/>
          <p:nvPr/>
        </p:nvPicPr>
        <p:blipFill>
          <a:blip r:embed="rId3" cstate="print"/>
          <a:srcRect r="48250"/>
          <a:stretch>
            <a:fillRect/>
          </a:stretch>
        </p:blipFill>
        <p:spPr bwMode="auto">
          <a:xfrm>
            <a:off x="500034" y="1428736"/>
            <a:ext cx="228601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61261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sz="2800" dirty="0" smtClean="0">
                <a:latin typeface="Georgia" pitchFamily="18" charset="0"/>
              </a:rPr>
              <a:t>Боевые награды - это памятники военной истории, особое место среди них занимают ордена и медали Великой Отечественной войны. Это свидетельства непревзойденного героизма и подвига нашего народа в одной из самых страшных и кровопролитных войн в мировой истории.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0963" name="Picture 3" descr="C:\Users\home\Desktop\c07e65ebc4372e652f9ae20c3ea5b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876"/>
            <a:ext cx="3901440" cy="2596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Georgia" pitchFamily="18" charset="0"/>
              </a:rPr>
              <a:t>Экскурсия первая.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Вечная слава героям.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Награды Великой Отечественной войны.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2050" name="Picture 2" descr="C:\Users\home\Desktop\70234_5527813fda0785527813fda096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Со словами благодарности </a:t>
            </a:r>
            <a:b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каждому из Вас!!!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1987" name="Picture 3" descr="C:\Users\home\Desktop\фото бессмертный полк\1c5ec7bb3b69b72d642b66dd8cbf70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687" r="11191"/>
          <a:stretch>
            <a:fillRect/>
          </a:stretch>
        </p:blipFill>
        <p:spPr bwMode="auto">
          <a:xfrm>
            <a:off x="1500166" y="4572008"/>
            <a:ext cx="857256" cy="1501167"/>
          </a:xfrm>
          <a:prstGeom prst="rect">
            <a:avLst/>
          </a:prstGeom>
          <a:noFill/>
        </p:spPr>
      </p:pic>
      <p:pic>
        <p:nvPicPr>
          <p:cNvPr id="41988" name="Picture 4" descr="C:\Users\home\Desktop\фото бессмертный полк\3b10b1e12990799acfa85fd23c59ee37.jpg"/>
          <p:cNvPicPr>
            <a:picLocks noChangeAspect="1" noChangeArrowheads="1"/>
          </p:cNvPicPr>
          <p:nvPr/>
        </p:nvPicPr>
        <p:blipFill>
          <a:blip r:embed="rId4" cstate="print"/>
          <a:srcRect l="6665" t="10000" r="6690"/>
          <a:stretch>
            <a:fillRect/>
          </a:stretch>
        </p:blipFill>
        <p:spPr bwMode="auto">
          <a:xfrm>
            <a:off x="1428728" y="1285860"/>
            <a:ext cx="928694" cy="1285884"/>
          </a:xfrm>
          <a:prstGeom prst="rect">
            <a:avLst/>
          </a:prstGeom>
          <a:noFill/>
        </p:spPr>
      </p:pic>
      <p:pic>
        <p:nvPicPr>
          <p:cNvPr id="41989" name="Picture 5" descr="C:\Users\home\Desktop\фото бессмертный полк\3f184dab625f81349424c1ec355b9a65.jpg"/>
          <p:cNvPicPr>
            <a:picLocks noChangeAspect="1" noChangeArrowheads="1"/>
          </p:cNvPicPr>
          <p:nvPr/>
        </p:nvPicPr>
        <p:blipFill>
          <a:blip r:embed="rId5" cstate="print"/>
          <a:srcRect l="14815" t="8335" r="22222"/>
          <a:stretch>
            <a:fillRect/>
          </a:stretch>
        </p:blipFill>
        <p:spPr bwMode="auto">
          <a:xfrm>
            <a:off x="1357290" y="2786058"/>
            <a:ext cx="857256" cy="1663632"/>
          </a:xfrm>
          <a:prstGeom prst="rect">
            <a:avLst/>
          </a:prstGeom>
          <a:noFill/>
        </p:spPr>
      </p:pic>
      <p:pic>
        <p:nvPicPr>
          <p:cNvPr id="41990" name="Picture 6" descr="C:\Users\home\Desktop\фото бессмертный полк\05c7e71bc29a379735db339725259310.jpg"/>
          <p:cNvPicPr>
            <a:picLocks noChangeAspect="1" noChangeArrowheads="1"/>
          </p:cNvPicPr>
          <p:nvPr/>
        </p:nvPicPr>
        <p:blipFill>
          <a:blip r:embed="rId6" cstate="print"/>
          <a:srcRect l="6818" r="4542"/>
          <a:stretch>
            <a:fillRect/>
          </a:stretch>
        </p:blipFill>
        <p:spPr bwMode="auto">
          <a:xfrm>
            <a:off x="285720" y="1071546"/>
            <a:ext cx="1000132" cy="1504048"/>
          </a:xfrm>
          <a:prstGeom prst="rect">
            <a:avLst/>
          </a:prstGeom>
          <a:noFill/>
        </p:spPr>
      </p:pic>
      <p:pic>
        <p:nvPicPr>
          <p:cNvPr id="41992" name="Picture 8" descr="C:\Users\home\Desktop\фото бессмертный полк\27b84ab9c2e0bd434b52924730bdc12d.jpg"/>
          <p:cNvPicPr>
            <a:picLocks noChangeAspect="1" noChangeArrowheads="1"/>
          </p:cNvPicPr>
          <p:nvPr/>
        </p:nvPicPr>
        <p:blipFill>
          <a:blip r:embed="rId7" cstate="print"/>
          <a:srcRect l="6500" t="3711" r="11750"/>
          <a:stretch>
            <a:fillRect/>
          </a:stretch>
        </p:blipFill>
        <p:spPr bwMode="auto">
          <a:xfrm>
            <a:off x="3643306" y="1357298"/>
            <a:ext cx="1143008" cy="1614187"/>
          </a:xfrm>
          <a:prstGeom prst="rect">
            <a:avLst/>
          </a:prstGeom>
          <a:noFill/>
        </p:spPr>
      </p:pic>
      <p:pic>
        <p:nvPicPr>
          <p:cNvPr id="41993" name="Picture 9" descr="C:\Users\home\Desktop\фото бессмертный полк\61be6d9b7a724cf74bec3e32d810f5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1357298"/>
            <a:ext cx="1125430" cy="1500198"/>
          </a:xfrm>
          <a:prstGeom prst="rect">
            <a:avLst/>
          </a:prstGeom>
          <a:noFill/>
        </p:spPr>
      </p:pic>
      <p:pic>
        <p:nvPicPr>
          <p:cNvPr id="41994" name="Picture 10" descr="C:\Users\home\Desktop\фото бессмертный полк\543be17cbe9b6399f58eb4b1593190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1357298"/>
            <a:ext cx="1143008" cy="1523630"/>
          </a:xfrm>
          <a:prstGeom prst="rect">
            <a:avLst/>
          </a:prstGeom>
          <a:noFill/>
        </p:spPr>
      </p:pic>
      <p:pic>
        <p:nvPicPr>
          <p:cNvPr id="41996" name="Picture 12" descr="C:\Users\home\Desktop\фото бессмертный полк\4618d2ef3775892207e0bb650d0ee522.jpg"/>
          <p:cNvPicPr>
            <a:picLocks noChangeAspect="1" noChangeArrowheads="1"/>
          </p:cNvPicPr>
          <p:nvPr/>
        </p:nvPicPr>
        <p:blipFill>
          <a:blip r:embed="rId10" cstate="print"/>
          <a:srcRect l="11121" t="11458" r="18063" b="8333"/>
          <a:stretch>
            <a:fillRect/>
          </a:stretch>
        </p:blipFill>
        <p:spPr bwMode="auto">
          <a:xfrm>
            <a:off x="2428860" y="2928934"/>
            <a:ext cx="1088275" cy="1643074"/>
          </a:xfrm>
          <a:prstGeom prst="rect">
            <a:avLst/>
          </a:prstGeom>
          <a:noFill/>
        </p:spPr>
      </p:pic>
      <p:pic>
        <p:nvPicPr>
          <p:cNvPr id="41997" name="Picture 13" descr="C:\Users\home\Desktop\фото бессмертный полк\a360eea4b0d8161040b83c4d6e345989.jpg"/>
          <p:cNvPicPr>
            <a:picLocks noChangeAspect="1" noChangeArrowheads="1"/>
          </p:cNvPicPr>
          <p:nvPr/>
        </p:nvPicPr>
        <p:blipFill>
          <a:blip r:embed="rId11" cstate="print"/>
          <a:srcRect l="5553" t="4166" r="5601"/>
          <a:stretch>
            <a:fillRect/>
          </a:stretch>
        </p:blipFill>
        <p:spPr bwMode="auto">
          <a:xfrm>
            <a:off x="6143636" y="1428736"/>
            <a:ext cx="1143008" cy="1643479"/>
          </a:xfrm>
          <a:prstGeom prst="rect">
            <a:avLst/>
          </a:prstGeom>
          <a:noFill/>
        </p:spPr>
      </p:pic>
      <p:pic>
        <p:nvPicPr>
          <p:cNvPr id="41998" name="Picture 14" descr="C:\Users\home\Desktop\фото бессмертный полк\aedddd13c1fd717cc698f6db62782892.jpg"/>
          <p:cNvPicPr>
            <a:picLocks noChangeAspect="1" noChangeArrowheads="1"/>
          </p:cNvPicPr>
          <p:nvPr/>
        </p:nvPicPr>
        <p:blipFill>
          <a:blip r:embed="rId12" cstate="print"/>
          <a:srcRect l="13898" t="8333" r="12509" b="10416"/>
          <a:stretch>
            <a:fillRect/>
          </a:stretch>
        </p:blipFill>
        <p:spPr bwMode="auto">
          <a:xfrm>
            <a:off x="4857752" y="3000372"/>
            <a:ext cx="1143008" cy="1682163"/>
          </a:xfrm>
          <a:prstGeom prst="rect">
            <a:avLst/>
          </a:prstGeom>
          <a:noFill/>
        </p:spPr>
      </p:pic>
      <p:pic>
        <p:nvPicPr>
          <p:cNvPr id="41999" name="Picture 15" descr="C:\Users\home\Desktop\фото бессмертный полк\b0faba542d9f869f7efcc9691d1bf0bf.jpg"/>
          <p:cNvPicPr>
            <a:picLocks noChangeAspect="1" noChangeArrowheads="1"/>
          </p:cNvPicPr>
          <p:nvPr/>
        </p:nvPicPr>
        <p:blipFill>
          <a:blip r:embed="rId13" cstate="print"/>
          <a:srcRect l="10711" t="8035" r="14281" b="3577"/>
          <a:stretch>
            <a:fillRect/>
          </a:stretch>
        </p:blipFill>
        <p:spPr bwMode="auto">
          <a:xfrm>
            <a:off x="3643306" y="3071810"/>
            <a:ext cx="1071570" cy="1683194"/>
          </a:xfrm>
          <a:prstGeom prst="rect">
            <a:avLst/>
          </a:prstGeom>
          <a:noFill/>
        </p:spPr>
      </p:pic>
      <p:pic>
        <p:nvPicPr>
          <p:cNvPr id="42000" name="Picture 16" descr="C:\Users\home\Desktop\фото бессмертный полк\bece616cb301dc207b2d5f3e28b0c8ad.jpg"/>
          <p:cNvPicPr>
            <a:picLocks noChangeAspect="1" noChangeArrowheads="1"/>
          </p:cNvPicPr>
          <p:nvPr/>
        </p:nvPicPr>
        <p:blipFill>
          <a:blip r:embed="rId14" cstate="print"/>
          <a:srcRect l="5566" t="6250" r="12509" b="6250"/>
          <a:stretch>
            <a:fillRect/>
          </a:stretch>
        </p:blipFill>
        <p:spPr bwMode="auto">
          <a:xfrm>
            <a:off x="2428860" y="1357298"/>
            <a:ext cx="1053711" cy="1500198"/>
          </a:xfrm>
          <a:prstGeom prst="rect">
            <a:avLst/>
          </a:prstGeom>
          <a:noFill/>
        </p:spPr>
      </p:pic>
      <p:pic>
        <p:nvPicPr>
          <p:cNvPr id="42001" name="Picture 17" descr="C:\Users\home\Desktop\фото бессмертный полк\c74a6b67ecdac6816bbfa8b39bd57c04.jpg"/>
          <p:cNvPicPr>
            <a:picLocks noChangeAspect="1" noChangeArrowheads="1"/>
          </p:cNvPicPr>
          <p:nvPr/>
        </p:nvPicPr>
        <p:blipFill>
          <a:blip r:embed="rId15" cstate="print"/>
          <a:srcRect l="13250" t="14553" r="12500" b="9556"/>
          <a:stretch>
            <a:fillRect/>
          </a:stretch>
        </p:blipFill>
        <p:spPr bwMode="auto">
          <a:xfrm>
            <a:off x="6215074" y="3143248"/>
            <a:ext cx="1214446" cy="1654614"/>
          </a:xfrm>
          <a:prstGeom prst="rect">
            <a:avLst/>
          </a:prstGeom>
          <a:noFill/>
        </p:spPr>
      </p:pic>
      <p:pic>
        <p:nvPicPr>
          <p:cNvPr id="42002" name="Picture 18" descr="C:\Users\home\Desktop\фото бессмертный полк\c57289bfbd3d7afe5189d6a3894e37cd.jpg"/>
          <p:cNvPicPr>
            <a:picLocks noChangeAspect="1" noChangeArrowheads="1"/>
          </p:cNvPicPr>
          <p:nvPr/>
        </p:nvPicPr>
        <p:blipFill>
          <a:blip r:embed="rId16" cstate="print"/>
          <a:srcRect l="6250" t="11980" r="6250"/>
          <a:stretch>
            <a:fillRect/>
          </a:stretch>
        </p:blipFill>
        <p:spPr bwMode="auto">
          <a:xfrm>
            <a:off x="7643834" y="3071810"/>
            <a:ext cx="1000132" cy="1341098"/>
          </a:xfrm>
          <a:prstGeom prst="rect">
            <a:avLst/>
          </a:prstGeom>
          <a:noFill/>
        </p:spPr>
      </p:pic>
      <p:pic>
        <p:nvPicPr>
          <p:cNvPr id="42003" name="Picture 19" descr="C:\Users\home\Desktop\фото бессмертный полк\d699f19d4f5a2dc94c4d1b258fd61040.jpg"/>
          <p:cNvPicPr>
            <a:picLocks noChangeAspect="1" noChangeArrowheads="1"/>
          </p:cNvPicPr>
          <p:nvPr/>
        </p:nvPicPr>
        <p:blipFill>
          <a:blip r:embed="rId17" cstate="print"/>
          <a:srcRect l="9484" t="7723" r="9900" b="3459"/>
          <a:stretch>
            <a:fillRect/>
          </a:stretch>
        </p:blipFill>
        <p:spPr bwMode="auto">
          <a:xfrm>
            <a:off x="7643834" y="4572008"/>
            <a:ext cx="1071570" cy="1449771"/>
          </a:xfrm>
          <a:prstGeom prst="rect">
            <a:avLst/>
          </a:prstGeom>
          <a:noFill/>
        </p:spPr>
      </p:pic>
      <p:pic>
        <p:nvPicPr>
          <p:cNvPr id="42004" name="Picture 20" descr="C:\Users\home\Desktop\фото бессмертный полк\da6985bbb60fc508281ef29ff6d86001.jpg"/>
          <p:cNvPicPr>
            <a:picLocks noChangeAspect="1" noChangeArrowheads="1"/>
          </p:cNvPicPr>
          <p:nvPr/>
        </p:nvPicPr>
        <p:blipFill>
          <a:blip r:embed="rId18" cstate="print"/>
          <a:srcRect l="10876" t="7692"/>
          <a:stretch>
            <a:fillRect/>
          </a:stretch>
        </p:blipFill>
        <p:spPr bwMode="auto">
          <a:xfrm>
            <a:off x="214282" y="4214818"/>
            <a:ext cx="1000132" cy="1524066"/>
          </a:xfrm>
          <a:prstGeom prst="rect">
            <a:avLst/>
          </a:prstGeom>
          <a:noFill/>
        </p:spPr>
      </p:pic>
      <p:pic>
        <p:nvPicPr>
          <p:cNvPr id="42005" name="Picture 21" descr="C:\Users\home\Desktop\фото бессмертный полк\e447ab8015191656ad229663fb6f8946.jpg"/>
          <p:cNvPicPr>
            <a:picLocks noChangeAspect="1" noChangeArrowheads="1"/>
          </p:cNvPicPr>
          <p:nvPr/>
        </p:nvPicPr>
        <p:blipFill>
          <a:blip r:embed="rId19" cstate="print"/>
          <a:srcRect l="5879" t="4411" r="5931"/>
          <a:stretch>
            <a:fillRect/>
          </a:stretch>
        </p:blipFill>
        <p:spPr bwMode="auto">
          <a:xfrm>
            <a:off x="214282" y="2714620"/>
            <a:ext cx="1000132" cy="1445035"/>
          </a:xfrm>
          <a:prstGeom prst="rect">
            <a:avLst/>
          </a:prstGeom>
          <a:noFill/>
        </p:spPr>
      </p:pic>
      <p:pic>
        <p:nvPicPr>
          <p:cNvPr id="42006" name="Picture 22" descr="C:\Users\home\Desktop\фото бессмертный полк\a73bd4500009b569a23384448c3a39c2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86512" y="4929198"/>
            <a:ext cx="1072195" cy="1429236"/>
          </a:xfrm>
          <a:prstGeom prst="rect">
            <a:avLst/>
          </a:prstGeom>
          <a:noFill/>
        </p:spPr>
      </p:pic>
      <p:pic>
        <p:nvPicPr>
          <p:cNvPr id="42007" name="Picture 23" descr="F:\ПЕТРОВЫ Документы архивные военные\IMG-20200120-WA0014.jpg"/>
          <p:cNvPicPr>
            <a:picLocks noChangeAspect="1" noChangeArrowheads="1"/>
          </p:cNvPicPr>
          <p:nvPr/>
        </p:nvPicPr>
        <p:blipFill>
          <a:blip r:embed="rId21" cstate="print"/>
          <a:srcRect l="7035" t="6563" r="8854" b="1532"/>
          <a:stretch>
            <a:fillRect/>
          </a:stretch>
        </p:blipFill>
        <p:spPr bwMode="auto">
          <a:xfrm>
            <a:off x="5000628" y="4857760"/>
            <a:ext cx="1071570" cy="1579156"/>
          </a:xfrm>
          <a:prstGeom prst="rect">
            <a:avLst/>
          </a:prstGeom>
          <a:noFill/>
        </p:spPr>
      </p:pic>
      <p:pic>
        <p:nvPicPr>
          <p:cNvPr id="42008" name="Picture 24" descr="F:\ПЕТРОВЫ Документы архивные военные\IMG-20200120-WA0015.jpg"/>
          <p:cNvPicPr>
            <a:picLocks noChangeAspect="1" noChangeArrowheads="1"/>
          </p:cNvPicPr>
          <p:nvPr/>
        </p:nvPicPr>
        <p:blipFill>
          <a:blip r:embed="rId22" cstate="print"/>
          <a:srcRect l="6447" t="2083" r="7852"/>
          <a:stretch>
            <a:fillRect/>
          </a:stretch>
        </p:blipFill>
        <p:spPr bwMode="auto">
          <a:xfrm>
            <a:off x="2643174" y="4714884"/>
            <a:ext cx="928694" cy="1431097"/>
          </a:xfrm>
          <a:prstGeom prst="rect">
            <a:avLst/>
          </a:prstGeom>
          <a:noFill/>
        </p:spPr>
      </p:pic>
      <p:pic>
        <p:nvPicPr>
          <p:cNvPr id="31" name="Рисунок 30" descr="F:\ДОКУМЕНТЫ ДРОЗДОВ ВЛАДИСЛАВ ВИКТОРОВИЧ\Дроздов Владислав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14744" y="4857760"/>
            <a:ext cx="10001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3100" dirty="0" smtClean="0">
                <a:latin typeface="Georgia" pitchFamily="18" charset="0"/>
              </a:rPr>
              <a:t>Многое изменилось с тех пор, заросли окопы и воронки, исчезли пепелища, построены новые города, выросли новые поколения. </a:t>
            </a:r>
          </a:p>
          <a:p>
            <a:pPr>
              <a:buNone/>
            </a:pPr>
            <a:r>
              <a:rPr lang="ru-RU" sz="3100" dirty="0" smtClean="0">
                <a:latin typeface="Georgia" pitchFamily="18" charset="0"/>
              </a:rPr>
              <a:t>     Все мы ждем Великого праздника Победы, праздника радости, и всеобщего ликования. </a:t>
            </a:r>
          </a:p>
          <a:p>
            <a:pPr>
              <a:buNone/>
            </a:pPr>
            <a:r>
              <a:rPr lang="ru-RU" sz="3100" dirty="0" smtClean="0">
                <a:latin typeface="Georgia" pitchFamily="18" charset="0"/>
              </a:rPr>
              <a:t>     Спустя многие годы после войны мы особо остро чувствуем желание поклониться нашим ветеранам и сказать «Спасибо». </a:t>
            </a:r>
          </a:p>
          <a:p>
            <a:pPr>
              <a:buNone/>
            </a:pPr>
            <a:r>
              <a:rPr lang="ru-RU" sz="3100" dirty="0" smtClean="0">
                <a:latin typeface="Georgia" pitchFamily="18" charset="0"/>
              </a:rPr>
              <a:t>     За </a:t>
            </a:r>
            <a:r>
              <a:rPr lang="ru-RU" sz="3100" dirty="0" err="1" smtClean="0">
                <a:latin typeface="Georgia" pitchFamily="18" charset="0"/>
              </a:rPr>
              <a:t>голубое</a:t>
            </a:r>
            <a:r>
              <a:rPr lang="ru-RU" sz="3100" dirty="0" smtClean="0">
                <a:latin typeface="Georgia" pitchFamily="18" charset="0"/>
              </a:rPr>
              <a:t> небо над головой, за счастливое и спокойное детство мы обязаны тем, кто с сорок первого по сорок пятый год готов был отдать и отдавал свою жизнь, защищая нашу Родину. </a:t>
            </a:r>
          </a:p>
          <a:p>
            <a:pPr>
              <a:buNone/>
            </a:pPr>
            <a:r>
              <a:rPr lang="ru-RU" sz="3100" dirty="0" smtClean="0">
                <a:latin typeface="Georgia" pitchFamily="18" charset="0"/>
              </a:rPr>
              <a:t>     Тем, кто встретил Победу в форме и сапогах, кто и по сей день живет рядом с нами, кого уже нет в живых, и чья память возвращает нас ко всему пережитому - горькому и счастливому.</a:t>
            </a:r>
          </a:p>
          <a:p>
            <a:pPr>
              <a:buNone/>
            </a:pPr>
            <a:r>
              <a:rPr lang="ru-RU" sz="3100" dirty="0" smtClean="0">
                <a:latin typeface="Georgia" pitchFamily="18" charset="0"/>
              </a:rPr>
              <a:t> </a:t>
            </a:r>
            <a:endParaRPr lang="ru-RU" sz="31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home\Desktop\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«</a:t>
            </a:r>
            <a:r>
              <a:rPr lang="ru-RU" b="1" dirty="0" smtClean="0">
                <a:latin typeface="Georgia" pitchFamily="18" charset="0"/>
              </a:rPr>
              <a:t>Ордена и медали – тяжёлая ноша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Тех, кто Родину-мать от врагов защищал,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Кто геройски погиб на полях и на дотах,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Словно факел - горел, но штурвал не бросал…»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                                    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                                  </a:t>
            </a:r>
            <a:r>
              <a:rPr lang="ru-RU" sz="2800" b="1" dirty="0" smtClean="0">
                <a:latin typeface="Georgia" pitchFamily="18" charset="0"/>
              </a:rPr>
              <a:t>Владимир Кухарь</a:t>
            </a:r>
            <a:endParaRPr lang="ru-RU" sz="28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600" dirty="0" smtClean="0">
                <a:latin typeface="Georgia" pitchFamily="18" charset="0"/>
              </a:rPr>
              <a:t>В годы Великой Отечественной войны людям, отличившемся в бою, командование вручало награды –</a:t>
            </a:r>
            <a:r>
              <a:rPr lang="ru-RU" sz="1600" b="1" dirty="0" smtClean="0">
                <a:latin typeface="Georgia" pitchFamily="18" charset="0"/>
              </a:rPr>
              <a:t>ордена и медали</a:t>
            </a:r>
            <a:r>
              <a:rPr lang="ru-RU" sz="1600" dirty="0" smtClean="0">
                <a:latin typeface="Georgia" pitchFamily="18" charset="0"/>
              </a:rPr>
              <a:t>. Над созданием </a:t>
            </a:r>
            <a:r>
              <a:rPr lang="ru-RU" sz="1600" b="1" dirty="0" smtClean="0">
                <a:latin typeface="Georgia" pitchFamily="18" charset="0"/>
              </a:rPr>
              <a:t>орденов и медалей </a:t>
            </a:r>
            <a:r>
              <a:rPr lang="ru-RU" sz="1600" dirty="0" smtClean="0">
                <a:latin typeface="Georgia" pitchFamily="18" charset="0"/>
              </a:rPr>
              <a:t>работали лучшие художники страны того времени. Они с помощью символов показывали, за что именно была вручена та или иная </a:t>
            </a:r>
            <a:r>
              <a:rPr lang="ru-RU" sz="1600" b="1" dirty="0" smtClean="0">
                <a:latin typeface="Georgia" pitchFamily="18" charset="0"/>
              </a:rPr>
              <a:t>медаль владельцу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       </a:t>
            </a: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     Награды могли быть вручены за то:</a:t>
            </a:r>
          </a:p>
          <a:p>
            <a:r>
              <a:rPr lang="ru-RU" sz="1600" dirty="0" smtClean="0">
                <a:latin typeface="Georgia" pitchFamily="18" charset="0"/>
              </a:rPr>
              <a:t>что боец, находясь в загоревшемся танке, продолжал выполнять боевую задачу; </a:t>
            </a:r>
          </a:p>
          <a:p>
            <a:r>
              <a:rPr lang="ru-RU" sz="1600" dirty="0" smtClean="0">
                <a:latin typeface="Georgia" pitchFamily="18" charset="0"/>
              </a:rPr>
              <a:t>что в бою вывел из строя не менее двух танков или трех самолетов противника; </a:t>
            </a:r>
          </a:p>
          <a:p>
            <a:r>
              <a:rPr lang="ru-RU" sz="1600" dirty="0" smtClean="0">
                <a:latin typeface="Georgia" pitchFamily="18" charset="0"/>
              </a:rPr>
              <a:t>что солдат первым ворвался на территорию противника и личной храбростью помог успеху общего дела; </a:t>
            </a:r>
          </a:p>
          <a:p>
            <a:r>
              <a:rPr lang="ru-RU" sz="1600" dirty="0" smtClean="0">
                <a:latin typeface="Georgia" pitchFamily="18" charset="0"/>
              </a:rPr>
              <a:t>захватил в плен вражеского офицера.</a:t>
            </a:r>
          </a:p>
          <a:p>
            <a:r>
              <a:rPr lang="ru-RU" sz="1600" dirty="0" smtClean="0">
                <a:latin typeface="Georgia" pitchFamily="18" charset="0"/>
              </a:rPr>
              <a:t> Среди награжденных было много разведчиков, которые в ночных походах уничтожали склады противников с военным имуществом, ценой собственной жизни добывали ценные сведения, спасая тем самым жизни многим людям. </a:t>
            </a:r>
          </a:p>
          <a:p>
            <a:pPr algn="ctr">
              <a:buNone/>
            </a:pPr>
            <a:endParaRPr lang="ru-RU" sz="1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Georgia" pitchFamily="18" charset="0"/>
              </a:rPr>
              <a:t>Этих наград очень много. Мы рассмотрим лишь некоторые из них.</a:t>
            </a: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       В нашем мини - музее представлены подлинные награды участников боевых сражений и копии документов к ним. Боевые награды вы можете видеть на фотографиях на груди наших земляков  на стене памяти  - стенда  «Бессмертный полк».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Героя Советского Союза ты можешь узнать по медали "Золотая Звезда", как знак этого звания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sz="7200" dirty="0" smtClean="0">
                <a:latin typeface="Georgia" pitchFamily="18" charset="0"/>
              </a:rPr>
              <a:t>Автор эскиза награды — </a:t>
            </a:r>
          </a:p>
          <a:p>
            <a:pPr>
              <a:buNone/>
            </a:pPr>
            <a:r>
              <a:rPr lang="ru-RU" sz="7200" dirty="0" smtClean="0">
                <a:latin typeface="Georgia" pitchFamily="18" charset="0"/>
              </a:rPr>
              <a:t>архитектор Мирон Иванович </a:t>
            </a:r>
          </a:p>
          <a:p>
            <a:pPr>
              <a:buNone/>
            </a:pPr>
            <a:r>
              <a:rPr lang="ru-RU" sz="7200" dirty="0" err="1" smtClean="0">
                <a:latin typeface="Georgia" pitchFamily="18" charset="0"/>
              </a:rPr>
              <a:t>Мержанов</a:t>
            </a:r>
            <a:r>
              <a:rPr lang="ru-RU" sz="7200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endParaRPr lang="ru-RU" sz="50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Georgia" pitchFamily="18" charset="0"/>
              </a:rPr>
              <a:t>Звание впервые установлено </a:t>
            </a:r>
          </a:p>
          <a:p>
            <a:pPr>
              <a:buNone/>
            </a:pPr>
            <a:r>
              <a:rPr lang="ru-RU" sz="7200" dirty="0" smtClean="0">
                <a:latin typeface="Georgia" pitchFamily="18" charset="0"/>
              </a:rPr>
              <a:t>16 апреля 1934 года, </a:t>
            </a:r>
          </a:p>
          <a:p>
            <a:pPr>
              <a:buNone/>
            </a:pPr>
            <a:r>
              <a:rPr lang="ru-RU" sz="7200" dirty="0" smtClean="0">
                <a:latin typeface="Georgia" pitchFamily="18" charset="0"/>
              </a:rPr>
              <a:t>дополнительный знак отличия для </a:t>
            </a:r>
          </a:p>
          <a:p>
            <a:pPr>
              <a:buNone/>
            </a:pPr>
            <a:r>
              <a:rPr lang="ru-RU" sz="7200" dirty="0" smtClean="0">
                <a:latin typeface="Georgia" pitchFamily="18" charset="0"/>
              </a:rPr>
              <a:t>Героя Советского Союза —</a:t>
            </a:r>
          </a:p>
          <a:p>
            <a:pPr>
              <a:buNone/>
            </a:pPr>
            <a:r>
              <a:rPr lang="ru-RU" sz="7200" dirty="0" smtClean="0">
                <a:latin typeface="Georgia" pitchFamily="18" charset="0"/>
              </a:rPr>
              <a:t>медаль «Золотая Звезда» —1 августа 1939 года. </a:t>
            </a:r>
          </a:p>
          <a:p>
            <a:pPr>
              <a:buNone/>
            </a:pPr>
            <a:r>
              <a:rPr lang="ru-RU" sz="7200" dirty="0" smtClean="0">
                <a:latin typeface="Georgia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</a:t>
            </a: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sz="62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Georgia" pitchFamily="18" charset="0"/>
              </a:rPr>
              <a:t>      Герой Советского Союза — высшая степень отличия СССР. Высшее звание, которого удостаивали за совершение подвига или выдающихся заслуг во время боевых действий, а также, в виде исключения, и в мирное время.</a:t>
            </a:r>
          </a:p>
          <a:p>
            <a:pPr>
              <a:buNone/>
            </a:pPr>
            <a:r>
              <a:rPr lang="ru-RU" sz="6200" dirty="0" smtClean="0">
                <a:latin typeface="Georgia" pitchFamily="18" charset="0"/>
              </a:rPr>
              <a:t> </a:t>
            </a:r>
          </a:p>
          <a:p>
            <a:pPr>
              <a:buNone/>
            </a:pPr>
            <a:r>
              <a:rPr lang="ru-RU" sz="6200" dirty="0" smtClean="0">
                <a:latin typeface="Georgia" pitchFamily="18" charset="0"/>
              </a:rPr>
              <a:t> </a:t>
            </a:r>
            <a:endParaRPr lang="ru-RU" sz="6200" dirty="0">
              <a:latin typeface="Georgia" pitchFamily="18" charset="0"/>
            </a:endParaRPr>
          </a:p>
        </p:txBody>
      </p:sp>
      <p:pic>
        <p:nvPicPr>
          <p:cNvPr id="5" name="Рисунок 4" descr="http://www.mechta79.ru/download/polk/nagrada-vov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381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00013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Georgia" pitchFamily="18" charset="0"/>
              </a:rPr>
              <a:t>В  зале «Подвиг великий и вечный» представлен    стенд         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                 «Земляки-Герои Советского Союза»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5123" name="Picture 3" descr="C:\Users\home\Desktop\makaro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642918"/>
            <a:ext cx="1214446" cy="1708320"/>
          </a:xfrm>
          <a:prstGeom prst="rect">
            <a:avLst/>
          </a:prstGeom>
          <a:noFill/>
        </p:spPr>
      </p:pic>
      <p:pic>
        <p:nvPicPr>
          <p:cNvPr id="5125" name="Picture 5" descr="C:\Users\home\Desktop\vetvinskij.jpg"/>
          <p:cNvPicPr>
            <a:picLocks noChangeAspect="1" noChangeArrowheads="1"/>
          </p:cNvPicPr>
          <p:nvPr/>
        </p:nvPicPr>
        <p:blipFill>
          <a:blip r:embed="rId4" cstate="print"/>
          <a:srcRect l="4167" t="3305" r="4167" b="4151"/>
          <a:stretch>
            <a:fillRect/>
          </a:stretch>
        </p:blipFill>
        <p:spPr bwMode="auto">
          <a:xfrm>
            <a:off x="3071802" y="642918"/>
            <a:ext cx="1347117" cy="1714512"/>
          </a:xfrm>
          <a:prstGeom prst="rect">
            <a:avLst/>
          </a:prstGeom>
          <a:noFill/>
        </p:spPr>
      </p:pic>
      <p:pic>
        <p:nvPicPr>
          <p:cNvPr id="5126" name="Picture 6" descr="C:\Users\home\Desktop\apraks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642918"/>
            <a:ext cx="1143008" cy="1725294"/>
          </a:xfrm>
          <a:prstGeom prst="rect">
            <a:avLst/>
          </a:prstGeom>
          <a:noFill/>
        </p:spPr>
      </p:pic>
      <p:pic>
        <p:nvPicPr>
          <p:cNvPr id="5127" name="Picture 7" descr="C:\Users\home\Desktop\boronin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642918"/>
            <a:ext cx="1181108" cy="1714512"/>
          </a:xfrm>
          <a:prstGeom prst="rect">
            <a:avLst/>
          </a:prstGeom>
          <a:noFill/>
        </p:spPr>
      </p:pic>
      <p:pic>
        <p:nvPicPr>
          <p:cNvPr id="5128" name="Picture 8" descr="C:\Users\home\Desktop\ivk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642918"/>
            <a:ext cx="1228814" cy="1714512"/>
          </a:xfrm>
          <a:prstGeom prst="rect">
            <a:avLst/>
          </a:prstGeom>
          <a:noFill/>
        </p:spPr>
      </p:pic>
      <p:pic>
        <p:nvPicPr>
          <p:cNvPr id="5129" name="Picture 9" descr="C:\Users\home\Desktop\koshelev.jpg"/>
          <p:cNvPicPr>
            <a:picLocks noChangeAspect="1" noChangeArrowheads="1"/>
          </p:cNvPicPr>
          <p:nvPr/>
        </p:nvPicPr>
        <p:blipFill>
          <a:blip r:embed="rId8" cstate="print"/>
          <a:srcRect l="4362" r="17129"/>
          <a:stretch>
            <a:fillRect/>
          </a:stretch>
        </p:blipFill>
        <p:spPr bwMode="auto">
          <a:xfrm>
            <a:off x="214282" y="2571744"/>
            <a:ext cx="1143008" cy="1651012"/>
          </a:xfrm>
          <a:prstGeom prst="rect">
            <a:avLst/>
          </a:prstGeom>
          <a:noFill/>
        </p:spPr>
      </p:pic>
      <p:pic>
        <p:nvPicPr>
          <p:cNvPr id="5130" name="Picture 10" descr="C:\Users\home\Desktop\kuvin.jpg"/>
          <p:cNvPicPr>
            <a:picLocks noChangeAspect="1" noChangeArrowheads="1"/>
          </p:cNvPicPr>
          <p:nvPr/>
        </p:nvPicPr>
        <p:blipFill>
          <a:blip r:embed="rId9" cstate="print"/>
          <a:srcRect l="1923" r="9936"/>
          <a:stretch>
            <a:fillRect/>
          </a:stretch>
        </p:blipFill>
        <p:spPr bwMode="auto">
          <a:xfrm>
            <a:off x="1643042" y="2571744"/>
            <a:ext cx="1143008" cy="1662546"/>
          </a:xfrm>
          <a:prstGeom prst="rect">
            <a:avLst/>
          </a:prstGeom>
          <a:noFill/>
        </p:spPr>
      </p:pic>
      <p:pic>
        <p:nvPicPr>
          <p:cNvPr id="5131" name="Picture 11" descr="C:\Users\home\Desktop\osipo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2571744"/>
            <a:ext cx="1145000" cy="1643074"/>
          </a:xfrm>
          <a:prstGeom prst="rect">
            <a:avLst/>
          </a:prstGeom>
          <a:noFill/>
        </p:spPr>
      </p:pic>
      <p:pic>
        <p:nvPicPr>
          <p:cNvPr id="5132" name="Picture 12" descr="C:\Users\home\Desktop\parfenova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2571744"/>
            <a:ext cx="1214446" cy="1654678"/>
          </a:xfrm>
          <a:prstGeom prst="rect">
            <a:avLst/>
          </a:prstGeom>
          <a:noFill/>
        </p:spPr>
      </p:pic>
      <p:pic>
        <p:nvPicPr>
          <p:cNvPr id="5133" name="Picture 13" descr="C:\Users\home\Desktop\sidorin_dodelatj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2571744"/>
            <a:ext cx="1214446" cy="1725792"/>
          </a:xfrm>
          <a:prstGeom prst="rect">
            <a:avLst/>
          </a:prstGeom>
          <a:noFill/>
        </p:spPr>
      </p:pic>
      <p:pic>
        <p:nvPicPr>
          <p:cNvPr id="5134" name="Picture 14" descr="C:\Users\home\Desktop\solovjev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0958" y="2571744"/>
            <a:ext cx="1236981" cy="1714512"/>
          </a:xfrm>
          <a:prstGeom prst="rect">
            <a:avLst/>
          </a:prstGeom>
          <a:noFill/>
        </p:spPr>
      </p:pic>
      <p:pic>
        <p:nvPicPr>
          <p:cNvPr id="5135" name="Picture 15" descr="C:\Users\home\Desktop\suljdin_yag.jpg"/>
          <p:cNvPicPr>
            <a:picLocks noChangeAspect="1" noChangeArrowheads="1"/>
          </p:cNvPicPr>
          <p:nvPr/>
        </p:nvPicPr>
        <p:blipFill>
          <a:blip r:embed="rId14" cstate="print"/>
          <a:srcRect b="12824"/>
          <a:stretch>
            <a:fillRect/>
          </a:stretch>
        </p:blipFill>
        <p:spPr bwMode="auto">
          <a:xfrm>
            <a:off x="3071802" y="4286256"/>
            <a:ext cx="1197437" cy="1571636"/>
          </a:xfrm>
          <a:prstGeom prst="rect">
            <a:avLst/>
          </a:prstGeom>
          <a:noFill/>
        </p:spPr>
      </p:pic>
      <p:pic>
        <p:nvPicPr>
          <p:cNvPr id="5136" name="Picture 16" descr="C:\Users\home\Desktop\tupicin_dodelatj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00760" y="4357694"/>
            <a:ext cx="1179161" cy="1500198"/>
          </a:xfrm>
          <a:prstGeom prst="rect">
            <a:avLst/>
          </a:prstGeom>
          <a:noFill/>
        </p:spPr>
      </p:pic>
      <p:pic>
        <p:nvPicPr>
          <p:cNvPr id="5137" name="Picture 17" descr="C:\Users\home\Desktop\Большов,_Михаил_Алексеевич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4286256"/>
            <a:ext cx="1113242" cy="1571636"/>
          </a:xfrm>
          <a:prstGeom prst="rect">
            <a:avLst/>
          </a:prstGeom>
          <a:noFill/>
        </p:spPr>
      </p:pic>
      <p:pic>
        <p:nvPicPr>
          <p:cNvPr id="5138" name="Picture 18" descr="C:\Users\home\Desktop\gorchakov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43042" y="4286256"/>
            <a:ext cx="1177231" cy="1500198"/>
          </a:xfrm>
          <a:prstGeom prst="rect">
            <a:avLst/>
          </a:prstGeom>
          <a:noFill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8" cstate="print"/>
          <a:srcRect l="4646" r="2426" b="16094"/>
          <a:stretch>
            <a:fillRect/>
          </a:stretch>
        </p:blipFill>
        <p:spPr bwMode="auto">
          <a:xfrm>
            <a:off x="1643041" y="642918"/>
            <a:ext cx="128689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Орден</a:t>
            </a:r>
            <a:r>
              <a:rPr lang="ru-RU" sz="3600" b="1" dirty="0" smtClean="0">
                <a:latin typeface="Georgia" pitchFamily="18" charset="0"/>
              </a:rPr>
              <a:t> Красной Звезды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686800" cy="526893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  </a:t>
            </a:r>
            <a:r>
              <a:rPr lang="ru-RU" sz="3800" dirty="0" smtClean="0">
                <a:latin typeface="Georgia" pitchFamily="18" charset="0"/>
              </a:rPr>
              <a:t>Учрежден 6 апреля 1930 года, это один     </a:t>
            </a:r>
          </a:p>
          <a:p>
            <a:pPr>
              <a:buNone/>
            </a:pPr>
            <a:r>
              <a:rPr lang="ru-RU" sz="3800" dirty="0" smtClean="0">
                <a:latin typeface="Georgia" pitchFamily="18" charset="0"/>
              </a:rPr>
              <a:t>                                                     из первых советских орденов и второй  </a:t>
            </a:r>
          </a:p>
          <a:p>
            <a:pPr>
              <a:buNone/>
            </a:pPr>
            <a:r>
              <a:rPr lang="ru-RU" sz="3800" dirty="0" smtClean="0">
                <a:latin typeface="Georgia" pitchFamily="18" charset="0"/>
              </a:rPr>
              <a:t>                                                     из боевых по времени учреждения. </a:t>
            </a:r>
          </a:p>
          <a:p>
            <a:pPr>
              <a:buNone/>
            </a:pPr>
            <a:r>
              <a:rPr lang="ru-RU" sz="3800" dirty="0" smtClean="0">
                <a:latin typeface="Georgia" pitchFamily="18" charset="0"/>
              </a:rPr>
              <a:t>                                                     Авторами эскиза знака являются Куприянов В. К. –</a:t>
            </a:r>
          </a:p>
          <a:p>
            <a:pPr>
              <a:buNone/>
            </a:pPr>
            <a:r>
              <a:rPr lang="ru-RU" sz="3800" dirty="0" smtClean="0">
                <a:latin typeface="Georgia" pitchFamily="18" charset="0"/>
              </a:rPr>
              <a:t>                                                     художник, и </a:t>
            </a:r>
            <a:r>
              <a:rPr lang="ru-RU" sz="3800" dirty="0" err="1" smtClean="0">
                <a:latin typeface="Georgia" pitchFamily="18" charset="0"/>
              </a:rPr>
              <a:t>Голенецкий</a:t>
            </a:r>
            <a:r>
              <a:rPr lang="ru-RU" sz="3800" dirty="0" smtClean="0">
                <a:latin typeface="Georgia" pitchFamily="18" charset="0"/>
              </a:rPr>
              <a:t> В. В. – скульптор.                         </a:t>
            </a:r>
          </a:p>
          <a:p>
            <a:pPr>
              <a:buNone/>
            </a:pPr>
            <a:r>
              <a:rPr lang="ru-RU" sz="3800" dirty="0" smtClean="0">
                <a:latin typeface="Georgia" pitchFamily="18" charset="0"/>
              </a:rPr>
              <a:t>                                                     Предназначен для награждения за большие           </a:t>
            </a:r>
          </a:p>
          <a:p>
            <a:pPr>
              <a:buNone/>
            </a:pPr>
            <a:r>
              <a:rPr lang="ru-RU" sz="3800" dirty="0" smtClean="0">
                <a:latin typeface="Georgia" pitchFamily="18" charset="0"/>
              </a:rPr>
              <a:t>                                                     заслуги в деле обороны Союза CСР как в       </a:t>
            </a:r>
          </a:p>
          <a:p>
            <a:pPr>
              <a:buNone/>
            </a:pPr>
            <a:r>
              <a:rPr lang="ru-RU" sz="3800" dirty="0" smtClean="0">
                <a:latin typeface="Georgia" pitchFamily="18" charset="0"/>
              </a:rPr>
              <a:t>                                                     военное, так и в мирное время, в обеспечении</a:t>
            </a:r>
          </a:p>
          <a:p>
            <a:pPr>
              <a:buNone/>
            </a:pPr>
            <a:r>
              <a:rPr lang="ru-RU" sz="3800" dirty="0" smtClean="0">
                <a:latin typeface="Georgia" pitchFamily="18" charset="0"/>
              </a:rPr>
              <a:t>                                                     государственной безопасности.</a:t>
            </a:r>
          </a:p>
          <a:p>
            <a:pPr>
              <a:buNone/>
            </a:pPr>
            <a:endParaRPr lang="ru-RU" sz="36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Georgia" pitchFamily="18" charset="0"/>
              </a:rPr>
              <a:t>      </a:t>
            </a:r>
          </a:p>
          <a:p>
            <a:pPr>
              <a:buNone/>
            </a:pPr>
            <a:r>
              <a:rPr lang="ru-RU" sz="3600" dirty="0" smtClean="0">
                <a:latin typeface="Georgia" pitchFamily="18" charset="0"/>
              </a:rPr>
              <a:t>      </a:t>
            </a:r>
            <a:r>
              <a:rPr lang="ru-RU" sz="3800" dirty="0" smtClean="0">
                <a:latin typeface="Georgia" pitchFamily="18" charset="0"/>
              </a:rPr>
              <a:t>Награждались военнослужащие, воинские части, военные корабли, соединения и объединения, предприятия, учреждения, организации. Кроме того могли быть награждены военнослужащие зарубежных стран. </a:t>
            </a:r>
          </a:p>
          <a:p>
            <a:pPr>
              <a:buNone/>
            </a:pPr>
            <a:r>
              <a:rPr lang="ru-RU" sz="3600" dirty="0" smtClean="0">
                <a:latin typeface="Georgia" pitchFamily="18" charset="0"/>
              </a:rPr>
              <a:t>      </a:t>
            </a:r>
          </a:p>
          <a:p>
            <a:pPr>
              <a:buNone/>
            </a:pPr>
            <a:r>
              <a:rPr lang="ru-RU" sz="3800" dirty="0" smtClean="0">
                <a:latin typeface="Georgia" pitchFamily="18" charset="0"/>
              </a:rPr>
              <a:t>       Первое награждение в истории Великой Отечественной войны состоялось в июле 1941 года. Кавалером стал младший сержант </a:t>
            </a:r>
            <a:r>
              <a:rPr lang="ru-RU" sz="3800" dirty="0" err="1" smtClean="0">
                <a:latin typeface="Georgia" pitchFamily="18" charset="0"/>
              </a:rPr>
              <a:t>Беловол</a:t>
            </a:r>
            <a:r>
              <a:rPr lang="ru-RU" sz="3800" dirty="0" smtClean="0">
                <a:latin typeface="Georgia" pitchFamily="18" charset="0"/>
              </a:rPr>
              <a:t> Д. А. , </a:t>
            </a:r>
          </a:p>
          <a:p>
            <a:pPr>
              <a:buNone/>
            </a:pPr>
            <a:r>
              <a:rPr lang="ru-RU" sz="3800" dirty="0" smtClean="0">
                <a:latin typeface="Georgia" pitchFamily="18" charset="0"/>
              </a:rPr>
              <a:t>      стрелок – радист бомбардировщика. Он был награжден за то, что в воздушном бою, сам, будучи ранен, сбил три немецких самолета. </a:t>
            </a:r>
            <a:endParaRPr lang="ru-RU" sz="3800" dirty="0">
              <a:latin typeface="Georgia" pitchFamily="18" charset="0"/>
            </a:endParaRPr>
          </a:p>
        </p:txBody>
      </p:sp>
      <p:pic>
        <p:nvPicPr>
          <p:cNvPr id="5" name="Содержимое 5" descr="http://www.mechta79.ru/download/polk/nagrada-vov/3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ome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В нашем музее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представлена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копия  Приказа 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от 17.01.1944 г. № 012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о награждении орденом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Красной Звезды наиболее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отличившихся бойцов,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а также одного из наших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  земляков Дроздова В.В..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38576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1080</Words>
  <Application>Microsoft Office PowerPoint</Application>
  <PresentationFormat>Экран (4:3)</PresentationFormat>
  <Paragraphs>235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Муниципальное бюджетное дошкольное образовательное учреждение «Детский сад № 8 «Звездочка» города Алатыря Чувашской Республики</vt:lpstr>
      <vt:lpstr>Экскурсия первая.  Вечная слава героям. Награды Великой Отечественной войны.</vt:lpstr>
      <vt:lpstr>Слайд 4</vt:lpstr>
      <vt:lpstr>Слайд 5</vt:lpstr>
      <vt:lpstr>Героя Советского Союза ты можешь узнать по медали "Золотая Звезда", как знак этого звания</vt:lpstr>
      <vt:lpstr>В  зале «Подвиг великий и вечный» представлен    стенд                           «Земляки-Герои Советского Союза»</vt:lpstr>
      <vt:lpstr>Орден Красной Звезды</vt:lpstr>
      <vt:lpstr>Слайд 9</vt:lpstr>
      <vt:lpstr>Орден Славы </vt:lpstr>
      <vt:lpstr>Слайд 11</vt:lpstr>
      <vt:lpstr>Орденом Славы награждались за то, что: </vt:lpstr>
      <vt:lpstr> Фончиков Иван Федорович - кавалер трех  орденов Славы живет в нашем городе Алатыре   </vt:lpstr>
      <vt:lpstr>Слайд 14</vt:lpstr>
      <vt:lpstr>Орден Отечественной войны</vt:lpstr>
      <vt:lpstr>Слайд 16</vt:lpstr>
      <vt:lpstr>Слайд 17</vt:lpstr>
      <vt:lpstr>Орден Ленина</vt:lpstr>
      <vt:lpstr>Медаль «За отвагу»</vt:lpstr>
      <vt:lpstr> Медаль вручалась: </vt:lpstr>
      <vt:lpstr>Медаль «За боевые заслуги»</vt:lpstr>
      <vt:lpstr>Документы из нашего мини-музея</vt:lpstr>
      <vt:lpstr> Медаль "За оборону Москвы" </vt:lpstr>
      <vt:lpstr>Медаль «За оборону Сталинграда»</vt:lpstr>
      <vt:lpstr>Медаль "За победу над Германией в Великой Отечественной войне  1941-1945 гг."</vt:lpstr>
      <vt:lpstr>Слайд 26</vt:lpstr>
      <vt:lpstr>Слайд 27</vt:lpstr>
      <vt:lpstr>Медаль «За доблестный труд в Великой Отечественной войне 1941-1945 гг.»</vt:lpstr>
      <vt:lpstr>Слайд 29</vt:lpstr>
      <vt:lpstr>Со словами благодарности  каждому из Вас!!!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звезда</dc:creator>
  <cp:lastModifiedBy>звезда</cp:lastModifiedBy>
  <cp:revision>37</cp:revision>
  <dcterms:modified xsi:type="dcterms:W3CDTF">2020-05-06T12:42:58Z</dcterms:modified>
</cp:coreProperties>
</file>